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0"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859"/>
  </p:normalViewPr>
  <p:slideViewPr>
    <p:cSldViewPr snapToGrid="0" snapToObjects="1">
      <p:cViewPr varScale="1">
        <p:scale>
          <a:sx n="121" d="100"/>
          <a:sy n="121" d="100"/>
        </p:scale>
        <p:origin x="200"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93EC9-D26C-9E0A-DBCF-FE3C9EA71B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17D4742-DB89-27B7-5D9A-F9136C31BB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2E09928-742F-8654-9A45-8385C74703DC}"/>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5" name="Footer Placeholder 4">
            <a:extLst>
              <a:ext uri="{FF2B5EF4-FFF2-40B4-BE49-F238E27FC236}">
                <a16:creationId xmlns:a16="http://schemas.microsoft.com/office/drawing/2014/main" id="{7AAFF5CA-B586-EB98-9863-DE30E8CC6D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E9572B-3A6B-21CE-C80E-1DA500D576B3}"/>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3554940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A4F71-6EE4-129C-B662-D54A793451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5CA54DC-A197-6CF7-95CB-5C2C98D25A4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49C93C-2A8F-671E-AA5A-0029846BC5BB}"/>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5" name="Footer Placeholder 4">
            <a:extLst>
              <a:ext uri="{FF2B5EF4-FFF2-40B4-BE49-F238E27FC236}">
                <a16:creationId xmlns:a16="http://schemas.microsoft.com/office/drawing/2014/main" id="{592C261C-B415-67A3-6EB1-4A8057DB7A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BB7A95B-090D-EE16-08B7-544BD97E4D2C}"/>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865350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E8BD2CB-F6EA-3E09-155C-D03FFF6B07F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A126463-F100-673B-CE37-5CD088AFC9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5B4F9F-F43F-B919-556D-0CD1498655D3}"/>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5" name="Footer Placeholder 4">
            <a:extLst>
              <a:ext uri="{FF2B5EF4-FFF2-40B4-BE49-F238E27FC236}">
                <a16:creationId xmlns:a16="http://schemas.microsoft.com/office/drawing/2014/main" id="{3CC0A8A3-6022-CACD-73E0-F64B356780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A719900-8CC9-CC84-DCB8-137D22375904}"/>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3615611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AE75F-A348-E5C5-D2D9-B435F3DADC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4AFC97D-345A-A925-B3AA-181ECC32D44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4E6B775-DD03-65F9-1A9E-121E649C78CE}"/>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5" name="Footer Placeholder 4">
            <a:extLst>
              <a:ext uri="{FF2B5EF4-FFF2-40B4-BE49-F238E27FC236}">
                <a16:creationId xmlns:a16="http://schemas.microsoft.com/office/drawing/2014/main" id="{BC8FCDAF-6A9D-EA5C-C2EE-152258886F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3BF1787-9CA8-CAC1-2857-4790FB27FE24}"/>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1125177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73C3BB-766E-AF4E-84BD-E0936E7EF63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A5948F6-CBD3-4B11-EA05-ABD23147766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F1FB224-5335-BBAF-DF1E-82EC67DBD10C}"/>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5" name="Footer Placeholder 4">
            <a:extLst>
              <a:ext uri="{FF2B5EF4-FFF2-40B4-BE49-F238E27FC236}">
                <a16:creationId xmlns:a16="http://schemas.microsoft.com/office/drawing/2014/main" id="{71963352-3522-026E-0106-65125966C2A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E59764-BAE6-8D6F-8A07-F410A28E46C2}"/>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5609143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CF5AB-5DC5-8282-9E6C-A78C0B5C60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CE01152-96AD-D1E1-2D71-F74C089EA65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449687D-5A79-97F1-35CB-952969BCDA8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CAFCCED-3E37-6A1D-E766-30460A6A5CC8}"/>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6" name="Footer Placeholder 5">
            <a:extLst>
              <a:ext uri="{FF2B5EF4-FFF2-40B4-BE49-F238E27FC236}">
                <a16:creationId xmlns:a16="http://schemas.microsoft.com/office/drawing/2014/main" id="{30C3B58B-3B2C-7847-D1F0-169B511A80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3B23513-AC8E-A94B-A833-1EC9405627B0}"/>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17855468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FB0C5-96C3-4810-9335-3810F86BF85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560668B-2881-26BE-A407-D0D0E01698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1C2B23-EA73-B4C9-810B-5A73B5E8ECE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F7BF23E-FAEB-4A59-92DD-CB1C1B7E25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5933C28-EB94-6AC0-4C9B-EE76963B83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9BF235E-67C2-3458-CF74-6867A306E9FC}"/>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8" name="Footer Placeholder 7">
            <a:extLst>
              <a:ext uri="{FF2B5EF4-FFF2-40B4-BE49-F238E27FC236}">
                <a16:creationId xmlns:a16="http://schemas.microsoft.com/office/drawing/2014/main" id="{7188DFF2-E894-B910-720C-8A17D3B025C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33C0CE5-5E5B-A290-6518-C24F76E7B606}"/>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754422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CF93E-815D-75F7-DE39-7DCD1A5BF61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785B4B2-E043-8735-3DFB-0FDBC894E9CE}"/>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4" name="Footer Placeholder 3">
            <a:extLst>
              <a:ext uri="{FF2B5EF4-FFF2-40B4-BE49-F238E27FC236}">
                <a16:creationId xmlns:a16="http://schemas.microsoft.com/office/drawing/2014/main" id="{0C2C8A0F-00C0-2E69-07EB-F767712A838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A0A4CD5-9074-558E-CE52-8852D65BC5DA}"/>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2628080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45BECC4-D5C0-423A-E69A-BD1A202417DE}"/>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3" name="Footer Placeholder 2">
            <a:extLst>
              <a:ext uri="{FF2B5EF4-FFF2-40B4-BE49-F238E27FC236}">
                <a16:creationId xmlns:a16="http://schemas.microsoft.com/office/drawing/2014/main" id="{8A0E5915-B116-D3BE-9305-CA42543A3ED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F19F2B8-C513-643D-D575-AE8CA0305BE7}"/>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537337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8823FC-1BE1-C80F-0EC8-AF041BD7AB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3AB290F-59F6-0BB3-DA49-7BDD0363D95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4D45DA3-4630-D701-D2D9-B2FD31B568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A91E78-D362-D266-C88C-A3225963C4BD}"/>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6" name="Footer Placeholder 5">
            <a:extLst>
              <a:ext uri="{FF2B5EF4-FFF2-40B4-BE49-F238E27FC236}">
                <a16:creationId xmlns:a16="http://schemas.microsoft.com/office/drawing/2014/main" id="{83AD4573-04DE-4CB8-8FBC-2D4857DC9D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0E42AF1-7E0E-00F1-FD34-BA1961B4438C}"/>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1318371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5CE612-C854-4084-7F2C-10DBD77774B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FEF77C7-C9A9-250F-6D24-9CFC14E3C4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AE1BA0F-04BE-38B0-C85C-D036582DDB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549C29E-206C-2A25-544A-2ABF00C9D032}"/>
              </a:ext>
            </a:extLst>
          </p:cNvPr>
          <p:cNvSpPr>
            <a:spLocks noGrp="1"/>
          </p:cNvSpPr>
          <p:nvPr>
            <p:ph type="dt" sz="half" idx="10"/>
          </p:nvPr>
        </p:nvSpPr>
        <p:spPr/>
        <p:txBody>
          <a:bodyPr/>
          <a:lstStyle/>
          <a:p>
            <a:fld id="{F639C3B8-1437-1D4B-843E-D523BE84F7E5}" type="datetimeFigureOut">
              <a:rPr lang="en-US" smtClean="0"/>
              <a:t>11/6/23</a:t>
            </a:fld>
            <a:endParaRPr lang="en-US"/>
          </a:p>
        </p:txBody>
      </p:sp>
      <p:sp>
        <p:nvSpPr>
          <p:cNvPr id="6" name="Footer Placeholder 5">
            <a:extLst>
              <a:ext uri="{FF2B5EF4-FFF2-40B4-BE49-F238E27FC236}">
                <a16:creationId xmlns:a16="http://schemas.microsoft.com/office/drawing/2014/main" id="{7B3BC170-9559-2FE2-9BDF-D673A11C46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31BF7B3-CD27-0B96-E351-14E4F493E998}"/>
              </a:ext>
            </a:extLst>
          </p:cNvPr>
          <p:cNvSpPr>
            <a:spLocks noGrp="1"/>
          </p:cNvSpPr>
          <p:nvPr>
            <p:ph type="sldNum" sz="quarter" idx="12"/>
          </p:nvPr>
        </p:nvSpPr>
        <p:spPr/>
        <p:txBody>
          <a:bodyPr/>
          <a:lstStyle/>
          <a:p>
            <a:fld id="{04C36294-5A45-4F46-BFE2-0A869777D5FA}" type="slidenum">
              <a:rPr lang="en-US" smtClean="0"/>
              <a:t>‹#›</a:t>
            </a:fld>
            <a:endParaRPr lang="en-US"/>
          </a:p>
        </p:txBody>
      </p:sp>
    </p:spTree>
    <p:extLst>
      <p:ext uri="{BB962C8B-B14F-4D97-AF65-F5344CB8AC3E}">
        <p14:creationId xmlns:p14="http://schemas.microsoft.com/office/powerpoint/2010/main" val="3804627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3895546-6AE1-C00A-1425-7B126915580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9A10B71-723D-40C2-8FB7-CA6637158F5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68F921-01F2-24E4-8BE1-CC39526C1E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39C3B8-1437-1D4B-843E-D523BE84F7E5}" type="datetimeFigureOut">
              <a:rPr lang="en-US" smtClean="0"/>
              <a:t>11/6/23</a:t>
            </a:fld>
            <a:endParaRPr lang="en-US"/>
          </a:p>
        </p:txBody>
      </p:sp>
      <p:sp>
        <p:nvSpPr>
          <p:cNvPr id="5" name="Footer Placeholder 4">
            <a:extLst>
              <a:ext uri="{FF2B5EF4-FFF2-40B4-BE49-F238E27FC236}">
                <a16:creationId xmlns:a16="http://schemas.microsoft.com/office/drawing/2014/main" id="{10455E25-878E-653B-F35B-D80ABB6258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0B54FB9-F1D8-5DB8-668A-B1EE55F4E78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C36294-5A45-4F46-BFE2-0A869777D5FA}" type="slidenum">
              <a:rPr lang="en-US" smtClean="0"/>
              <a:t>‹#›</a:t>
            </a:fld>
            <a:endParaRPr lang="en-US"/>
          </a:p>
        </p:txBody>
      </p:sp>
    </p:spTree>
    <p:extLst>
      <p:ext uri="{BB962C8B-B14F-4D97-AF65-F5344CB8AC3E}">
        <p14:creationId xmlns:p14="http://schemas.microsoft.com/office/powerpoint/2010/main" val="1866110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08CA4-9DCA-F152-250E-DAAD1D516DA9}"/>
              </a:ext>
            </a:extLst>
          </p:cNvPr>
          <p:cNvSpPr>
            <a:spLocks noGrp="1"/>
          </p:cNvSpPr>
          <p:nvPr>
            <p:ph type="ctrTitle"/>
          </p:nvPr>
        </p:nvSpPr>
        <p:spPr>
          <a:xfrm>
            <a:off x="1523999" y="-825995"/>
            <a:ext cx="9144000" cy="2387600"/>
          </a:xfrm>
        </p:spPr>
        <p:txBody>
          <a:bodyPr/>
          <a:lstStyle/>
          <a:p>
            <a:r>
              <a:rPr lang="en-US" dirty="0"/>
              <a:t>Periodic Trends</a:t>
            </a:r>
          </a:p>
        </p:txBody>
      </p:sp>
      <p:sp>
        <p:nvSpPr>
          <p:cNvPr id="3" name="Subtitle 2">
            <a:extLst>
              <a:ext uri="{FF2B5EF4-FFF2-40B4-BE49-F238E27FC236}">
                <a16:creationId xmlns:a16="http://schemas.microsoft.com/office/drawing/2014/main" id="{B587BBC8-309B-AC4D-9744-8836CD176C1B}"/>
              </a:ext>
            </a:extLst>
          </p:cNvPr>
          <p:cNvSpPr>
            <a:spLocks noGrp="1"/>
          </p:cNvSpPr>
          <p:nvPr>
            <p:ph type="subTitle" idx="1"/>
          </p:nvPr>
        </p:nvSpPr>
        <p:spPr>
          <a:xfrm>
            <a:off x="1422400" y="1561605"/>
            <a:ext cx="9144000" cy="1655762"/>
          </a:xfrm>
        </p:spPr>
        <p:txBody>
          <a:bodyPr/>
          <a:lstStyle/>
          <a:p>
            <a:r>
              <a:rPr lang="en-US" dirty="0"/>
              <a:t>Easier than figuring out fashion trends</a:t>
            </a:r>
          </a:p>
        </p:txBody>
      </p:sp>
      <p:pic>
        <p:nvPicPr>
          <p:cNvPr id="1026" name="Picture 2" descr="The biggest Spring/Summer 2021 trends for men | British GQ">
            <a:extLst>
              <a:ext uri="{FF2B5EF4-FFF2-40B4-BE49-F238E27FC236}">
                <a16:creationId xmlns:a16="http://schemas.microsoft.com/office/drawing/2014/main" id="{7AF5ED88-28D6-1C0D-B689-3221D808D4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5594" y="2150900"/>
            <a:ext cx="5780809" cy="38538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086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CA1EDE-1293-0DC7-C67E-E0C768D89521}"/>
              </a:ext>
            </a:extLst>
          </p:cNvPr>
          <p:cNvSpPr>
            <a:spLocks noGrp="1"/>
          </p:cNvSpPr>
          <p:nvPr>
            <p:ph type="title"/>
          </p:nvPr>
        </p:nvSpPr>
        <p:spPr>
          <a:xfrm>
            <a:off x="838200" y="18255"/>
            <a:ext cx="10515600" cy="1325563"/>
          </a:xfrm>
        </p:spPr>
        <p:txBody>
          <a:bodyPr/>
          <a:lstStyle/>
          <a:p>
            <a:r>
              <a:rPr lang="en-US" b="1" u="sng" dirty="0"/>
              <a:t>However</a:t>
            </a:r>
            <a:r>
              <a:rPr lang="en-US" dirty="0"/>
              <a:t>…</a:t>
            </a:r>
          </a:p>
        </p:txBody>
      </p:sp>
      <p:sp>
        <p:nvSpPr>
          <p:cNvPr id="3" name="Content Placeholder 2">
            <a:extLst>
              <a:ext uri="{FF2B5EF4-FFF2-40B4-BE49-F238E27FC236}">
                <a16:creationId xmlns:a16="http://schemas.microsoft.com/office/drawing/2014/main" id="{A31F057B-2EAF-AA5E-A07C-D5A2BAE3B18F}"/>
              </a:ext>
            </a:extLst>
          </p:cNvPr>
          <p:cNvSpPr>
            <a:spLocks noGrp="1"/>
          </p:cNvSpPr>
          <p:nvPr>
            <p:ph idx="1"/>
          </p:nvPr>
        </p:nvSpPr>
        <p:spPr>
          <a:xfrm>
            <a:off x="838200" y="1125538"/>
            <a:ext cx="6548438" cy="4351338"/>
          </a:xfrm>
        </p:spPr>
        <p:txBody>
          <a:bodyPr>
            <a:normAutofit fontScale="92500"/>
          </a:bodyPr>
          <a:lstStyle/>
          <a:p>
            <a:r>
              <a:rPr lang="en-US" dirty="0"/>
              <a:t>Though the elements across a period have increasing numbers of valence electrons, those valence electrons are all in the same energy level as each other.</a:t>
            </a:r>
          </a:p>
          <a:p>
            <a:r>
              <a:rPr lang="en-US" dirty="0"/>
              <a:t>However, as you move across a period, the number of protons in the nucleus increases.  </a:t>
            </a:r>
          </a:p>
          <a:p>
            <a:r>
              <a:rPr lang="en-US" dirty="0"/>
              <a:t>Because you have the same electron energies going across a period and a higher nuclear charge pulling those electrons toward the nucleus, atoms get smaller as you move across a period! </a:t>
            </a:r>
          </a:p>
        </p:txBody>
      </p:sp>
      <p:pic>
        <p:nvPicPr>
          <p:cNvPr id="10242" name="Picture 2" descr="Size of the Elements on the Periodic Table">
            <a:extLst>
              <a:ext uri="{FF2B5EF4-FFF2-40B4-BE49-F238E27FC236}">
                <a16:creationId xmlns:a16="http://schemas.microsoft.com/office/drawing/2014/main" id="{6B7DE7BD-8603-1B97-61F4-D771D6D8AF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0937" y="1714500"/>
            <a:ext cx="4437857" cy="3429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4486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58452B-14C3-C238-F704-AD3D7CFA0E26}"/>
              </a:ext>
            </a:extLst>
          </p:cNvPr>
          <p:cNvSpPr>
            <a:spLocks noGrp="1"/>
          </p:cNvSpPr>
          <p:nvPr>
            <p:ph type="title"/>
          </p:nvPr>
        </p:nvSpPr>
        <p:spPr/>
        <p:txBody>
          <a:bodyPr>
            <a:normAutofit fontScale="90000"/>
          </a:bodyPr>
          <a:lstStyle/>
          <a:p>
            <a:r>
              <a:rPr lang="en-US" dirty="0"/>
              <a:t>In other words, if the nucleus pulls harder and the electrons have the same energy as ever, the electrons will be pulled in more tightly.</a:t>
            </a:r>
          </a:p>
        </p:txBody>
      </p:sp>
      <p:pic>
        <p:nvPicPr>
          <p:cNvPr id="11266" name="Picture 2" descr="5-Minute STEM | Boys &amp; Girls Clubs of Elkhart County">
            <a:extLst>
              <a:ext uri="{FF2B5EF4-FFF2-40B4-BE49-F238E27FC236}">
                <a16:creationId xmlns:a16="http://schemas.microsoft.com/office/drawing/2014/main" id="{BE897D60-490F-0330-DB50-585A2FDB52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7313" y="2343150"/>
            <a:ext cx="4079875" cy="38922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D732630-2234-56EB-8EDB-44DA5D48CFA5}"/>
              </a:ext>
            </a:extLst>
          </p:cNvPr>
          <p:cNvSpPr txBox="1"/>
          <p:nvPr/>
        </p:nvSpPr>
        <p:spPr>
          <a:xfrm>
            <a:off x="5638800" y="3827585"/>
            <a:ext cx="5715000" cy="923330"/>
          </a:xfrm>
          <a:prstGeom prst="rect">
            <a:avLst/>
          </a:prstGeom>
          <a:noFill/>
        </p:spPr>
        <p:txBody>
          <a:bodyPr wrap="square" rtlCol="0">
            <a:spAutoFit/>
          </a:bodyPr>
          <a:lstStyle/>
          <a:p>
            <a:r>
              <a:rPr lang="en-US" i="1" dirty="0"/>
              <a:t>For some reason, this came up in an image search.  I’m not sure why, or even what it’s trying to show, but I thought it was kind of funny so I’m leaving it here.</a:t>
            </a:r>
          </a:p>
        </p:txBody>
      </p:sp>
    </p:spTree>
    <p:extLst>
      <p:ext uri="{BB962C8B-B14F-4D97-AF65-F5344CB8AC3E}">
        <p14:creationId xmlns:p14="http://schemas.microsoft.com/office/powerpoint/2010/main" val="36161365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7F2A4-DA17-A1A1-7D38-2D70ED453D0C}"/>
              </a:ext>
            </a:extLst>
          </p:cNvPr>
          <p:cNvSpPr>
            <a:spLocks noGrp="1"/>
          </p:cNvSpPr>
          <p:nvPr>
            <p:ph type="title"/>
          </p:nvPr>
        </p:nvSpPr>
        <p:spPr/>
        <p:txBody>
          <a:bodyPr/>
          <a:lstStyle/>
          <a:p>
            <a:r>
              <a:rPr lang="en-US" b="1" dirty="0"/>
              <a:t>Trend #2:  Electronegativity</a:t>
            </a:r>
          </a:p>
        </p:txBody>
      </p:sp>
      <p:sp>
        <p:nvSpPr>
          <p:cNvPr id="3" name="Content Placeholder 2">
            <a:extLst>
              <a:ext uri="{FF2B5EF4-FFF2-40B4-BE49-F238E27FC236}">
                <a16:creationId xmlns:a16="http://schemas.microsoft.com/office/drawing/2014/main" id="{F824629B-E1DB-8FDF-1C8A-0F42C08C16B1}"/>
              </a:ext>
            </a:extLst>
          </p:cNvPr>
          <p:cNvSpPr>
            <a:spLocks noGrp="1"/>
          </p:cNvSpPr>
          <p:nvPr>
            <p:ph idx="1"/>
          </p:nvPr>
        </p:nvSpPr>
        <p:spPr>
          <a:xfrm>
            <a:off x="838200" y="1825625"/>
            <a:ext cx="10515600" cy="2017713"/>
          </a:xfrm>
        </p:spPr>
        <p:txBody>
          <a:bodyPr/>
          <a:lstStyle/>
          <a:p>
            <a:pPr marL="0" indent="0">
              <a:buNone/>
            </a:pPr>
            <a:r>
              <a:rPr lang="en-US" dirty="0"/>
              <a:t>Electronegativity is a measure of how much an atom wants to pull electrons from other atoms it has bonded with.</a:t>
            </a:r>
          </a:p>
          <a:p>
            <a:r>
              <a:rPr lang="en-US" dirty="0"/>
              <a:t>Atoms that like to pull electrons have high electronegativities.</a:t>
            </a:r>
          </a:p>
          <a:p>
            <a:r>
              <a:rPr lang="en-US" dirty="0"/>
              <a:t>Atoms that don’t pull much on electrons have low electronegativities.</a:t>
            </a:r>
          </a:p>
        </p:txBody>
      </p:sp>
      <p:sp>
        <p:nvSpPr>
          <p:cNvPr id="4" name="TextBox 3">
            <a:extLst>
              <a:ext uri="{FF2B5EF4-FFF2-40B4-BE49-F238E27FC236}">
                <a16:creationId xmlns:a16="http://schemas.microsoft.com/office/drawing/2014/main" id="{D7FE5467-C3A7-5B66-8849-E8FA44AF90AE}"/>
              </a:ext>
            </a:extLst>
          </p:cNvPr>
          <p:cNvSpPr txBox="1"/>
          <p:nvPr/>
        </p:nvSpPr>
        <p:spPr>
          <a:xfrm>
            <a:off x="1200150" y="4700588"/>
            <a:ext cx="6557962" cy="523220"/>
          </a:xfrm>
          <a:prstGeom prst="rect">
            <a:avLst/>
          </a:prstGeom>
          <a:noFill/>
        </p:spPr>
        <p:txBody>
          <a:bodyPr wrap="square" rtlCol="0">
            <a:spAutoFit/>
          </a:bodyPr>
          <a:lstStyle/>
          <a:p>
            <a:r>
              <a:rPr lang="en-US" sz="2800" dirty="0"/>
              <a:t>But how can we tell which is which?</a:t>
            </a:r>
          </a:p>
        </p:txBody>
      </p:sp>
      <p:pic>
        <p:nvPicPr>
          <p:cNvPr id="12290" name="Picture 2" descr="Linguistics Research Digest: I don't know">
            <a:extLst>
              <a:ext uri="{FF2B5EF4-FFF2-40B4-BE49-F238E27FC236}">
                <a16:creationId xmlns:a16="http://schemas.microsoft.com/office/drawing/2014/main" id="{7D313463-BF6D-79F6-C597-744A85ABF5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2935" y="3759339"/>
            <a:ext cx="4400865" cy="2928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4586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62AB53-0F9F-B387-780A-8BF5D95792F9}"/>
              </a:ext>
            </a:extLst>
          </p:cNvPr>
          <p:cNvSpPr>
            <a:spLocks noGrp="1"/>
          </p:cNvSpPr>
          <p:nvPr>
            <p:ph type="title"/>
          </p:nvPr>
        </p:nvSpPr>
        <p:spPr/>
        <p:txBody>
          <a:bodyPr/>
          <a:lstStyle/>
          <a:p>
            <a:r>
              <a:rPr lang="en-US" b="1" dirty="0"/>
              <a:t>Answer:  The Octet Rule</a:t>
            </a:r>
          </a:p>
        </p:txBody>
      </p:sp>
      <p:sp>
        <p:nvSpPr>
          <p:cNvPr id="4" name="TextBox 3">
            <a:extLst>
              <a:ext uri="{FF2B5EF4-FFF2-40B4-BE49-F238E27FC236}">
                <a16:creationId xmlns:a16="http://schemas.microsoft.com/office/drawing/2014/main" id="{E42049F8-969B-9E5E-0392-F14A2A66CE9F}"/>
              </a:ext>
            </a:extLst>
          </p:cNvPr>
          <p:cNvSpPr txBox="1"/>
          <p:nvPr/>
        </p:nvSpPr>
        <p:spPr>
          <a:xfrm>
            <a:off x="1352550" y="1905506"/>
            <a:ext cx="9486900" cy="3046988"/>
          </a:xfrm>
          <a:prstGeom prst="rect">
            <a:avLst/>
          </a:prstGeom>
          <a:noFill/>
        </p:spPr>
        <p:txBody>
          <a:bodyPr wrap="square" rtlCol="0">
            <a:spAutoFit/>
          </a:bodyPr>
          <a:lstStyle/>
          <a:p>
            <a:r>
              <a:rPr lang="en-US" sz="4800" b="1" u="sng" dirty="0"/>
              <a:t>OCTET RULE</a:t>
            </a:r>
            <a:r>
              <a:rPr lang="en-US" sz="4800" dirty="0"/>
              <a:t>:  ALL ELEMENTS WANT TO BE LIKE THE NEAREST NOBLE GAS</a:t>
            </a:r>
          </a:p>
          <a:p>
            <a:pPr marL="342900" indent="-342900">
              <a:buFont typeface="Arial" panose="020B0604020202020204" pitchFamily="34" charset="0"/>
              <a:buChar char="•"/>
            </a:pPr>
            <a:r>
              <a:rPr lang="en-US" sz="3200" dirty="0"/>
              <a:t>THIS IS BECAUSE NOBLE GASES ARE REALLY STABLE</a:t>
            </a:r>
          </a:p>
          <a:p>
            <a:pPr marL="342900" indent="-342900">
              <a:buFont typeface="Arial" panose="020B0604020202020204" pitchFamily="34" charset="0"/>
              <a:buChar char="•"/>
            </a:pPr>
            <a:r>
              <a:rPr lang="en-US" sz="3200" dirty="0"/>
              <a:t>ELEMENTS DO THIS BY GAINING OR LOSING ELECTRONS</a:t>
            </a:r>
          </a:p>
        </p:txBody>
      </p:sp>
      <p:pic>
        <p:nvPicPr>
          <p:cNvPr id="13314" name="Picture 2" descr="Is Saving for Web Really THAT Important? | Informatics Inc.">
            <a:extLst>
              <a:ext uri="{FF2B5EF4-FFF2-40B4-BE49-F238E27FC236}">
                <a16:creationId xmlns:a16="http://schemas.microsoft.com/office/drawing/2014/main" id="{5D84737D-C562-89AC-6E20-E066A23BC9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4338" y="4499503"/>
            <a:ext cx="5534025" cy="21521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8575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F7815-B16E-1A56-B1DD-FB052C566339}"/>
              </a:ext>
            </a:extLst>
          </p:cNvPr>
          <p:cNvSpPr>
            <a:spLocks noGrp="1"/>
          </p:cNvSpPr>
          <p:nvPr>
            <p:ph type="title"/>
          </p:nvPr>
        </p:nvSpPr>
        <p:spPr/>
        <p:txBody>
          <a:bodyPr/>
          <a:lstStyle/>
          <a:p>
            <a:r>
              <a:rPr lang="en-US" b="1" dirty="0"/>
              <a:t>Let’s see how this works: Fluorine</a:t>
            </a:r>
          </a:p>
        </p:txBody>
      </p:sp>
      <p:sp>
        <p:nvSpPr>
          <p:cNvPr id="3" name="Content Placeholder 2">
            <a:extLst>
              <a:ext uri="{FF2B5EF4-FFF2-40B4-BE49-F238E27FC236}">
                <a16:creationId xmlns:a16="http://schemas.microsoft.com/office/drawing/2014/main" id="{64DC7CD2-A2A4-5A52-796B-5CD1136E6C84}"/>
              </a:ext>
            </a:extLst>
          </p:cNvPr>
          <p:cNvSpPr>
            <a:spLocks noGrp="1"/>
          </p:cNvSpPr>
          <p:nvPr>
            <p:ph idx="1"/>
          </p:nvPr>
        </p:nvSpPr>
        <p:spPr>
          <a:xfrm>
            <a:off x="838201" y="1825625"/>
            <a:ext cx="5257800" cy="4351338"/>
          </a:xfrm>
        </p:spPr>
        <p:txBody>
          <a:bodyPr>
            <a:normAutofit fontScale="92500" lnSpcReduction="10000"/>
          </a:bodyPr>
          <a:lstStyle/>
          <a:p>
            <a:pPr marL="0" indent="0">
              <a:buNone/>
            </a:pPr>
            <a:r>
              <a:rPr lang="en-US" dirty="0"/>
              <a:t>It’s one element away from the noble gas Ne on the periodic table.</a:t>
            </a:r>
          </a:p>
          <a:p>
            <a:pPr marL="0" indent="0">
              <a:buNone/>
            </a:pPr>
            <a:endParaRPr lang="en-US" dirty="0"/>
          </a:p>
          <a:p>
            <a:pPr marL="0" indent="0">
              <a:buNone/>
            </a:pPr>
            <a:r>
              <a:rPr lang="en-US" dirty="0"/>
              <a:t>Because Ne has one more valence electron than fluorine, fluorine will want to gain one electron to be like Ne.</a:t>
            </a:r>
          </a:p>
          <a:p>
            <a:pPr marL="0" indent="0">
              <a:buNone/>
            </a:pPr>
            <a:endParaRPr lang="en-US" dirty="0"/>
          </a:p>
          <a:p>
            <a:pPr marL="0" indent="0">
              <a:buNone/>
            </a:pPr>
            <a:r>
              <a:rPr lang="en-US" dirty="0"/>
              <a:t>As a result, fluorine will gain one electron to form an anion with -1 charge.</a:t>
            </a:r>
          </a:p>
        </p:txBody>
      </p:sp>
      <p:pic>
        <p:nvPicPr>
          <p:cNvPr id="18434" name="Picture 2" descr="Fluorine Electron Configuration">
            <a:extLst>
              <a:ext uri="{FF2B5EF4-FFF2-40B4-BE49-F238E27FC236}">
                <a16:creationId xmlns:a16="http://schemas.microsoft.com/office/drawing/2014/main" id="{03F9FD9B-5B30-48AF-4C49-5FE945B941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322513"/>
            <a:ext cx="5972175" cy="2525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44961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9BE560-44E0-BF6E-B6D9-E777CCC316E3}"/>
              </a:ext>
            </a:extLst>
          </p:cNvPr>
          <p:cNvSpPr>
            <a:spLocks noGrp="1"/>
          </p:cNvSpPr>
          <p:nvPr>
            <p:ph type="title"/>
          </p:nvPr>
        </p:nvSpPr>
        <p:spPr/>
        <p:txBody>
          <a:bodyPr/>
          <a:lstStyle/>
          <a:p>
            <a:r>
              <a:rPr lang="en-US" b="1" dirty="0"/>
              <a:t>In fact, fluorine really really wants to gain that one electron to be like neon</a:t>
            </a:r>
          </a:p>
        </p:txBody>
      </p:sp>
      <p:sp>
        <p:nvSpPr>
          <p:cNvPr id="3" name="Content Placeholder 2">
            <a:extLst>
              <a:ext uri="{FF2B5EF4-FFF2-40B4-BE49-F238E27FC236}">
                <a16:creationId xmlns:a16="http://schemas.microsoft.com/office/drawing/2014/main" id="{5D0D6221-EAC7-7FAB-DD3C-2BAA44B0326C}"/>
              </a:ext>
            </a:extLst>
          </p:cNvPr>
          <p:cNvSpPr>
            <a:spLocks noGrp="1"/>
          </p:cNvSpPr>
          <p:nvPr>
            <p:ph idx="1"/>
          </p:nvPr>
        </p:nvSpPr>
        <p:spPr>
          <a:xfrm>
            <a:off x="971551" y="1830268"/>
            <a:ext cx="11220449" cy="809639"/>
          </a:xfrm>
        </p:spPr>
        <p:txBody>
          <a:bodyPr>
            <a:normAutofit lnSpcReduction="10000"/>
          </a:bodyPr>
          <a:lstStyle/>
          <a:p>
            <a:pPr marL="0" indent="0">
              <a:buNone/>
            </a:pPr>
            <a:r>
              <a:rPr lang="en-US" dirty="0"/>
              <a:t>Because it really wants to gain an electron, we refer to it as being electronegative.</a:t>
            </a:r>
          </a:p>
        </p:txBody>
      </p:sp>
      <p:pic>
        <p:nvPicPr>
          <p:cNvPr id="17410" name="Picture 2" descr="Ions &amp; ionic bonding | O Level Chemistry Notes">
            <a:extLst>
              <a:ext uri="{FF2B5EF4-FFF2-40B4-BE49-F238E27FC236}">
                <a16:creationId xmlns:a16="http://schemas.microsoft.com/office/drawing/2014/main" id="{5B0FDA01-6F29-8A41-B107-CE734BC4C6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87488" y="3032641"/>
            <a:ext cx="6502400" cy="29337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93822FA-AE24-5C63-1576-F74D2ACFFFCA}"/>
              </a:ext>
            </a:extLst>
          </p:cNvPr>
          <p:cNvSpPr txBox="1"/>
          <p:nvPr/>
        </p:nvSpPr>
        <p:spPr>
          <a:xfrm>
            <a:off x="11758613" y="4314825"/>
            <a:ext cx="184731" cy="369332"/>
          </a:xfrm>
          <a:prstGeom prst="rect">
            <a:avLst/>
          </a:prstGeom>
          <a:noFill/>
        </p:spPr>
        <p:txBody>
          <a:bodyPr wrap="none" rtlCol="0">
            <a:spAutoFit/>
          </a:bodyPr>
          <a:lstStyle/>
          <a:p>
            <a:endParaRPr lang="en-US" dirty="0"/>
          </a:p>
        </p:txBody>
      </p:sp>
      <p:sp>
        <p:nvSpPr>
          <p:cNvPr id="5" name="TextBox 4">
            <a:extLst>
              <a:ext uri="{FF2B5EF4-FFF2-40B4-BE49-F238E27FC236}">
                <a16:creationId xmlns:a16="http://schemas.microsoft.com/office/drawing/2014/main" id="{AFD6813A-195E-D1D9-7426-91E913B9286B}"/>
              </a:ext>
            </a:extLst>
          </p:cNvPr>
          <p:cNvSpPr txBox="1"/>
          <p:nvPr/>
        </p:nvSpPr>
        <p:spPr>
          <a:xfrm>
            <a:off x="8158164" y="3429000"/>
            <a:ext cx="3600450" cy="1631216"/>
          </a:xfrm>
          <a:prstGeom prst="rect">
            <a:avLst/>
          </a:prstGeom>
          <a:noFill/>
        </p:spPr>
        <p:txBody>
          <a:bodyPr wrap="square" rtlCol="0">
            <a:spAutoFit/>
          </a:bodyPr>
          <a:lstStyle/>
          <a:p>
            <a:r>
              <a:rPr lang="en-US" sz="2000" i="1" dirty="0"/>
              <a:t>The fluoride ion has ten electrons, just like the noble gas neon.  This makes it far more electronically stable than a neutral fluorine atom</a:t>
            </a:r>
            <a:r>
              <a:rPr lang="en-US" dirty="0"/>
              <a:t>.</a:t>
            </a:r>
          </a:p>
        </p:txBody>
      </p:sp>
      <p:pic>
        <p:nvPicPr>
          <p:cNvPr id="17412" name="Picture 4" descr="How Many Valence Electrons Does Neon (Ne) Have? [Valency of Ne]">
            <a:extLst>
              <a:ext uri="{FF2B5EF4-FFF2-40B4-BE49-F238E27FC236}">
                <a16:creationId xmlns:a16="http://schemas.microsoft.com/office/drawing/2014/main" id="{23E8A164-76DA-0759-1C53-1CB93D0860A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01300" y="5024107"/>
            <a:ext cx="1790700" cy="1774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3754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338B8-21E7-EAA1-5334-E2ECFAD536BF}"/>
              </a:ext>
            </a:extLst>
          </p:cNvPr>
          <p:cNvSpPr>
            <a:spLocks noGrp="1"/>
          </p:cNvSpPr>
          <p:nvPr>
            <p:ph type="title"/>
          </p:nvPr>
        </p:nvSpPr>
        <p:spPr>
          <a:xfrm>
            <a:off x="652463" y="0"/>
            <a:ext cx="10515600" cy="1325563"/>
          </a:xfrm>
        </p:spPr>
        <p:txBody>
          <a:bodyPr/>
          <a:lstStyle/>
          <a:p>
            <a:r>
              <a:rPr lang="en-US" b="1" dirty="0"/>
              <a:t>Let’s look at another example:  Lithium</a:t>
            </a:r>
          </a:p>
        </p:txBody>
      </p:sp>
      <p:sp>
        <p:nvSpPr>
          <p:cNvPr id="3" name="Content Placeholder 2">
            <a:extLst>
              <a:ext uri="{FF2B5EF4-FFF2-40B4-BE49-F238E27FC236}">
                <a16:creationId xmlns:a16="http://schemas.microsoft.com/office/drawing/2014/main" id="{0BC1BFA9-751F-82F1-2FF5-A3FB9F9E849B}"/>
              </a:ext>
            </a:extLst>
          </p:cNvPr>
          <p:cNvSpPr>
            <a:spLocks noGrp="1"/>
          </p:cNvSpPr>
          <p:nvPr>
            <p:ph idx="1"/>
          </p:nvPr>
        </p:nvSpPr>
        <p:spPr>
          <a:xfrm>
            <a:off x="838200" y="1186955"/>
            <a:ext cx="10515600" cy="2870696"/>
          </a:xfrm>
        </p:spPr>
        <p:txBody>
          <a:bodyPr>
            <a:normAutofit lnSpcReduction="10000"/>
          </a:bodyPr>
          <a:lstStyle/>
          <a:p>
            <a:r>
              <a:rPr lang="en-US" dirty="0"/>
              <a:t>Lithium is one electron away from helium if it loses electrons and is seven electrons away from neon if it gains electrons.</a:t>
            </a:r>
          </a:p>
          <a:p>
            <a:r>
              <a:rPr lang="en-US" dirty="0"/>
              <a:t>Since losing one of something is easier than gaining seven of something, it will want to lose one electron to be like helium.</a:t>
            </a:r>
          </a:p>
          <a:p>
            <a:r>
              <a:rPr lang="en-US" dirty="0"/>
              <a:t>As a result, lithium wants to give away one electron to form a +1 cation.</a:t>
            </a:r>
          </a:p>
          <a:p>
            <a:r>
              <a:rPr lang="en-US" dirty="0"/>
              <a:t>This means that lithium isn’t very electronegative.</a:t>
            </a:r>
          </a:p>
        </p:txBody>
      </p:sp>
      <p:pic>
        <p:nvPicPr>
          <p:cNvPr id="19458" name="Picture 2" descr="Ions - Mr. Singhs 2P and 2D Science Site">
            <a:extLst>
              <a:ext uri="{FF2B5EF4-FFF2-40B4-BE49-F238E27FC236}">
                <a16:creationId xmlns:a16="http://schemas.microsoft.com/office/drawing/2014/main" id="{B47B8B3E-965F-3751-E453-81E6BFDEDB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9849" y="4243389"/>
            <a:ext cx="5588848" cy="2352544"/>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descr="Helium (He) | AMERICAN ELEMENTS ®">
            <a:extLst>
              <a:ext uri="{FF2B5EF4-FFF2-40B4-BE49-F238E27FC236}">
                <a16:creationId xmlns:a16="http://schemas.microsoft.com/office/drawing/2014/main" id="{1F4EC6AE-1437-23B1-AE0B-CADBDCE214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10462" y="4349750"/>
            <a:ext cx="1719263" cy="17192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3CB85B7-5A00-9419-B1DB-9A27184193AB}"/>
              </a:ext>
            </a:extLst>
          </p:cNvPr>
          <p:cNvSpPr txBox="1"/>
          <p:nvPr/>
        </p:nvSpPr>
        <p:spPr>
          <a:xfrm>
            <a:off x="9239250" y="4747716"/>
            <a:ext cx="2628900" cy="923330"/>
          </a:xfrm>
          <a:prstGeom prst="rect">
            <a:avLst/>
          </a:prstGeom>
          <a:noFill/>
        </p:spPr>
        <p:txBody>
          <a:bodyPr wrap="square" rtlCol="0">
            <a:spAutoFit/>
          </a:bodyPr>
          <a:lstStyle/>
          <a:p>
            <a:r>
              <a:rPr lang="en-US" i="1" dirty="0"/>
              <a:t>Li</a:t>
            </a:r>
            <a:r>
              <a:rPr lang="en-US" i="1" baseline="30000" dirty="0"/>
              <a:t>+</a:t>
            </a:r>
            <a:r>
              <a:rPr lang="en-US" i="1" dirty="0"/>
              <a:t> looks an awful lot</a:t>
            </a:r>
          </a:p>
          <a:p>
            <a:r>
              <a:rPr lang="en-US" i="1" dirty="0"/>
              <a:t>like a neutral atom of helium! (shown)</a:t>
            </a:r>
          </a:p>
        </p:txBody>
      </p:sp>
    </p:spTree>
    <p:extLst>
      <p:ext uri="{BB962C8B-B14F-4D97-AF65-F5344CB8AC3E}">
        <p14:creationId xmlns:p14="http://schemas.microsoft.com/office/powerpoint/2010/main" val="22488598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8FA1C-4E63-2FFE-3FC9-967BF86EB9C4}"/>
              </a:ext>
            </a:extLst>
          </p:cNvPr>
          <p:cNvSpPr>
            <a:spLocks noGrp="1"/>
          </p:cNvSpPr>
          <p:nvPr>
            <p:ph type="title"/>
          </p:nvPr>
        </p:nvSpPr>
        <p:spPr>
          <a:xfrm>
            <a:off x="838200" y="765968"/>
            <a:ext cx="10515600" cy="1325563"/>
          </a:xfrm>
        </p:spPr>
        <p:txBody>
          <a:bodyPr>
            <a:normAutofit fontScale="90000"/>
          </a:bodyPr>
          <a:lstStyle/>
          <a:p>
            <a:r>
              <a:rPr lang="en-US" dirty="0"/>
              <a:t>Overall, we find for this reason that electronegativity increases as we move across a period</a:t>
            </a:r>
          </a:p>
        </p:txBody>
      </p:sp>
      <p:pic>
        <p:nvPicPr>
          <p:cNvPr id="14338" name="Picture 2" descr="Electronegativities of elements 1-20">
            <a:extLst>
              <a:ext uri="{FF2B5EF4-FFF2-40B4-BE49-F238E27FC236}">
                <a16:creationId xmlns:a16="http://schemas.microsoft.com/office/drawing/2014/main" id="{9A392873-81F3-94AC-0DDA-6601C03027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5250" y="2282825"/>
            <a:ext cx="4381500" cy="28067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4F28924-69F4-02C4-0F05-963173393504}"/>
              </a:ext>
            </a:extLst>
          </p:cNvPr>
          <p:cNvSpPr txBox="1"/>
          <p:nvPr/>
        </p:nvSpPr>
        <p:spPr>
          <a:xfrm>
            <a:off x="7029450" y="5472113"/>
            <a:ext cx="5129212" cy="1200329"/>
          </a:xfrm>
          <a:prstGeom prst="rect">
            <a:avLst/>
          </a:prstGeom>
          <a:noFill/>
        </p:spPr>
        <p:txBody>
          <a:bodyPr wrap="square" rtlCol="0">
            <a:spAutoFit/>
          </a:bodyPr>
          <a:lstStyle/>
          <a:p>
            <a:r>
              <a:rPr lang="en-US" dirty="0"/>
              <a:t>The exception:  The noble gases.  Since they are already noble gases, they don’t have any particular need to gain electrons, as this would make them less stable.</a:t>
            </a:r>
          </a:p>
        </p:txBody>
      </p:sp>
    </p:spTree>
    <p:extLst>
      <p:ext uri="{BB962C8B-B14F-4D97-AF65-F5344CB8AC3E}">
        <p14:creationId xmlns:p14="http://schemas.microsoft.com/office/powerpoint/2010/main" val="2692718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F20CF-3D6D-C860-3AD5-911375A69061}"/>
              </a:ext>
            </a:extLst>
          </p:cNvPr>
          <p:cNvSpPr>
            <a:spLocks noGrp="1"/>
          </p:cNvSpPr>
          <p:nvPr>
            <p:ph type="title"/>
          </p:nvPr>
        </p:nvSpPr>
        <p:spPr/>
        <p:txBody>
          <a:bodyPr/>
          <a:lstStyle/>
          <a:p>
            <a:r>
              <a:rPr lang="en-US" dirty="0"/>
              <a:t>But what happens to electronegativity as we move down a group?</a:t>
            </a:r>
          </a:p>
        </p:txBody>
      </p:sp>
      <p:pic>
        <p:nvPicPr>
          <p:cNvPr id="15364" name="Picture 4" descr="A new perspective to the Shielding Effect – rpraneeth">
            <a:extLst>
              <a:ext uri="{FF2B5EF4-FFF2-40B4-BE49-F238E27FC236}">
                <a16:creationId xmlns:a16="http://schemas.microsoft.com/office/drawing/2014/main" id="{6871E2BB-42FC-60DB-8165-973E4DC618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351488"/>
            <a:ext cx="4976812" cy="320271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5BAE09D-DF60-1B0F-6C1A-7E049A95060A}"/>
              </a:ext>
            </a:extLst>
          </p:cNvPr>
          <p:cNvSpPr txBox="1"/>
          <p:nvPr/>
        </p:nvSpPr>
        <p:spPr>
          <a:xfrm>
            <a:off x="6243638" y="1690688"/>
            <a:ext cx="5643562" cy="4524315"/>
          </a:xfrm>
          <a:prstGeom prst="rect">
            <a:avLst/>
          </a:prstGeom>
          <a:noFill/>
        </p:spPr>
        <p:txBody>
          <a:bodyPr wrap="square" rtlCol="0">
            <a:spAutoFit/>
          </a:bodyPr>
          <a:lstStyle/>
          <a:p>
            <a:r>
              <a:rPr lang="en-US" sz="2400" dirty="0"/>
              <a:t>It decreases due to the </a:t>
            </a:r>
            <a:r>
              <a:rPr lang="en-US" sz="2400" b="1" dirty="0"/>
              <a:t>shielding effect</a:t>
            </a:r>
            <a:r>
              <a:rPr lang="en-US" sz="2400" dirty="0"/>
              <a:t>.</a:t>
            </a:r>
          </a:p>
          <a:p>
            <a:endParaRPr lang="en-US" sz="2400" dirty="0"/>
          </a:p>
          <a:p>
            <a:r>
              <a:rPr lang="en-US" sz="2400" dirty="0"/>
              <a:t>The shielding effect occurs when inner electrons partially keep outer electrons from “seeing” the nucleus, decreasing the attraction of these electrons to the nucleus.</a:t>
            </a:r>
          </a:p>
          <a:p>
            <a:endParaRPr lang="en-US" sz="2400" dirty="0"/>
          </a:p>
          <a:p>
            <a:r>
              <a:rPr lang="en-US" sz="2400" dirty="0"/>
              <a:t>Likewise, this shielding effect makes it harder for atoms to gain electrons via electronegativity, as the outer orbitals those electrons would go into are shielded from nuclear attraction by inner electrons.</a:t>
            </a:r>
          </a:p>
        </p:txBody>
      </p:sp>
    </p:spTree>
    <p:extLst>
      <p:ext uri="{BB962C8B-B14F-4D97-AF65-F5344CB8AC3E}">
        <p14:creationId xmlns:p14="http://schemas.microsoft.com/office/powerpoint/2010/main" val="22657014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90" name="Picture 6" descr="Shielding">
            <a:extLst>
              <a:ext uri="{FF2B5EF4-FFF2-40B4-BE49-F238E27FC236}">
                <a16:creationId xmlns:a16="http://schemas.microsoft.com/office/drawing/2014/main" id="{8449B81A-BFD6-9112-A5C0-C8E47CF615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2762298"/>
            <a:ext cx="4976812" cy="2614770"/>
          </a:xfrm>
          <a:prstGeom prst="rect">
            <a:avLst/>
          </a:prstGeom>
          <a:noFill/>
          <a:extLst>
            <a:ext uri="{909E8E84-426E-40DD-AFC4-6F175D3DCCD1}">
              <a14:hiddenFill xmlns:a14="http://schemas.microsoft.com/office/drawing/2010/main">
                <a:solidFill>
                  <a:srgbClr val="FFFFFF"/>
                </a:solidFill>
              </a14:hiddenFill>
            </a:ext>
          </a:extLst>
        </p:spPr>
      </p:pic>
      <p:pic>
        <p:nvPicPr>
          <p:cNvPr id="16388" name="Picture 4" descr="Shielding">
            <a:extLst>
              <a:ext uri="{FF2B5EF4-FFF2-40B4-BE49-F238E27FC236}">
                <a16:creationId xmlns:a16="http://schemas.microsoft.com/office/drawing/2014/main" id="{E11614EE-917F-46F3-313E-B69E64CAB8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226" y="2826823"/>
            <a:ext cx="4391026" cy="23070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A73E0E8F-05E4-0F90-E9B4-B8053519A905}"/>
              </a:ext>
            </a:extLst>
          </p:cNvPr>
          <p:cNvSpPr>
            <a:spLocks noGrp="1"/>
          </p:cNvSpPr>
          <p:nvPr>
            <p:ph type="title"/>
          </p:nvPr>
        </p:nvSpPr>
        <p:spPr/>
        <p:txBody>
          <a:bodyPr/>
          <a:lstStyle/>
          <a:p>
            <a:r>
              <a:rPr lang="en-US" b="1" dirty="0"/>
              <a:t>The more inner orbitals you have, the stronger the shielding effect</a:t>
            </a:r>
          </a:p>
        </p:txBody>
      </p:sp>
      <p:sp>
        <p:nvSpPr>
          <p:cNvPr id="5" name="TextBox 4">
            <a:extLst>
              <a:ext uri="{FF2B5EF4-FFF2-40B4-BE49-F238E27FC236}">
                <a16:creationId xmlns:a16="http://schemas.microsoft.com/office/drawing/2014/main" id="{48C0695A-E39A-8FEC-0F6E-473138537749}"/>
              </a:ext>
            </a:extLst>
          </p:cNvPr>
          <p:cNvSpPr txBox="1"/>
          <p:nvPr/>
        </p:nvSpPr>
        <p:spPr>
          <a:xfrm>
            <a:off x="7472362" y="5353461"/>
            <a:ext cx="3881438" cy="369332"/>
          </a:xfrm>
          <a:prstGeom prst="rect">
            <a:avLst/>
          </a:prstGeom>
          <a:noFill/>
        </p:spPr>
        <p:txBody>
          <a:bodyPr wrap="square" rtlCol="0">
            <a:spAutoFit/>
          </a:bodyPr>
          <a:lstStyle/>
          <a:p>
            <a:r>
              <a:rPr lang="en-US" dirty="0"/>
              <a:t>Electronegativity:  0.93</a:t>
            </a:r>
          </a:p>
        </p:txBody>
      </p:sp>
      <p:sp>
        <p:nvSpPr>
          <p:cNvPr id="6" name="TextBox 5">
            <a:extLst>
              <a:ext uri="{FF2B5EF4-FFF2-40B4-BE49-F238E27FC236}">
                <a16:creationId xmlns:a16="http://schemas.microsoft.com/office/drawing/2014/main" id="{72C4F49A-CD34-77EC-C262-91470A47A944}"/>
              </a:ext>
            </a:extLst>
          </p:cNvPr>
          <p:cNvSpPr txBox="1"/>
          <p:nvPr/>
        </p:nvSpPr>
        <p:spPr>
          <a:xfrm>
            <a:off x="1385889" y="5007736"/>
            <a:ext cx="2614612" cy="369332"/>
          </a:xfrm>
          <a:prstGeom prst="rect">
            <a:avLst/>
          </a:prstGeom>
          <a:noFill/>
        </p:spPr>
        <p:txBody>
          <a:bodyPr wrap="square" rtlCol="0">
            <a:spAutoFit/>
          </a:bodyPr>
          <a:lstStyle/>
          <a:p>
            <a:r>
              <a:rPr lang="en-US" dirty="0"/>
              <a:t>Electronegativity = 0.83</a:t>
            </a:r>
          </a:p>
        </p:txBody>
      </p:sp>
    </p:spTree>
    <p:extLst>
      <p:ext uri="{BB962C8B-B14F-4D97-AF65-F5344CB8AC3E}">
        <p14:creationId xmlns:p14="http://schemas.microsoft.com/office/powerpoint/2010/main" val="1354388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0EE33-F0D7-8AD0-1F7A-CBDB1DF6B8A1}"/>
              </a:ext>
            </a:extLst>
          </p:cNvPr>
          <p:cNvSpPr>
            <a:spLocks noGrp="1"/>
          </p:cNvSpPr>
          <p:nvPr>
            <p:ph type="title"/>
          </p:nvPr>
        </p:nvSpPr>
        <p:spPr/>
        <p:txBody>
          <a:bodyPr/>
          <a:lstStyle/>
          <a:p>
            <a:r>
              <a:rPr lang="en-US" b="1" dirty="0"/>
              <a:t>What are periodic trends?</a:t>
            </a:r>
          </a:p>
        </p:txBody>
      </p:sp>
      <p:sp>
        <p:nvSpPr>
          <p:cNvPr id="3" name="Content Placeholder 2">
            <a:extLst>
              <a:ext uri="{FF2B5EF4-FFF2-40B4-BE49-F238E27FC236}">
                <a16:creationId xmlns:a16="http://schemas.microsoft.com/office/drawing/2014/main" id="{42712DC8-3758-7952-0967-150C2C9E620F}"/>
              </a:ext>
            </a:extLst>
          </p:cNvPr>
          <p:cNvSpPr>
            <a:spLocks noGrp="1"/>
          </p:cNvSpPr>
          <p:nvPr>
            <p:ph idx="1"/>
          </p:nvPr>
        </p:nvSpPr>
        <p:spPr/>
        <p:txBody>
          <a:bodyPr/>
          <a:lstStyle/>
          <a:p>
            <a:pPr marL="0" indent="0">
              <a:buNone/>
            </a:pPr>
            <a:r>
              <a:rPr lang="en-US" dirty="0"/>
              <a:t>As you already know, the properties of elements depends on where they’re located on the periodic table.</a:t>
            </a:r>
          </a:p>
          <a:p>
            <a:pPr marL="0" indent="0">
              <a:buNone/>
            </a:pPr>
            <a:r>
              <a:rPr lang="en-US" dirty="0"/>
              <a:t> </a:t>
            </a:r>
          </a:p>
          <a:p>
            <a:pPr marL="0" indent="0">
              <a:buNone/>
            </a:pPr>
            <a:r>
              <a:rPr lang="en-US" dirty="0"/>
              <a:t>In this PowerPoint, we’ll discover how the properties of elements changes as you move either across a period or down a group of the periodic table.</a:t>
            </a:r>
          </a:p>
        </p:txBody>
      </p:sp>
      <p:pic>
        <p:nvPicPr>
          <p:cNvPr id="2050" name="Picture 2" descr="Periodic Properties of the Elements - Chemistry LibreTexts">
            <a:extLst>
              <a:ext uri="{FF2B5EF4-FFF2-40B4-BE49-F238E27FC236}">
                <a16:creationId xmlns:a16="http://schemas.microsoft.com/office/drawing/2014/main" id="{2B0362C1-59D7-6834-91B3-2652836C41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1287" y="4389720"/>
            <a:ext cx="2868613" cy="19221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70A3BB4-EDC7-E22F-A5D0-4B28CBFBE8A2}"/>
              </a:ext>
            </a:extLst>
          </p:cNvPr>
          <p:cNvSpPr txBox="1"/>
          <p:nvPr/>
        </p:nvSpPr>
        <p:spPr>
          <a:xfrm>
            <a:off x="4972051" y="4872038"/>
            <a:ext cx="3228975" cy="369332"/>
          </a:xfrm>
          <a:prstGeom prst="rect">
            <a:avLst/>
          </a:prstGeom>
          <a:noFill/>
        </p:spPr>
        <p:txBody>
          <a:bodyPr wrap="square" rtlCol="0">
            <a:spAutoFit/>
          </a:bodyPr>
          <a:lstStyle/>
          <a:p>
            <a:r>
              <a:rPr lang="en-US" i="1" dirty="0"/>
              <a:t>Here’s a sneak preview:</a:t>
            </a:r>
          </a:p>
        </p:txBody>
      </p:sp>
    </p:spTree>
    <p:extLst>
      <p:ext uri="{BB962C8B-B14F-4D97-AF65-F5344CB8AC3E}">
        <p14:creationId xmlns:p14="http://schemas.microsoft.com/office/powerpoint/2010/main" val="8329972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1811B6-7765-45EC-C7E3-0B1B67767ADB}"/>
              </a:ext>
            </a:extLst>
          </p:cNvPr>
          <p:cNvSpPr>
            <a:spLocks noGrp="1"/>
          </p:cNvSpPr>
          <p:nvPr>
            <p:ph type="title"/>
          </p:nvPr>
        </p:nvSpPr>
        <p:spPr/>
        <p:txBody>
          <a:bodyPr/>
          <a:lstStyle/>
          <a:p>
            <a:r>
              <a:rPr lang="en-US" b="1" dirty="0"/>
              <a:t>And the stronger the shielding effect, the lower the electronegativity!</a:t>
            </a:r>
          </a:p>
        </p:txBody>
      </p:sp>
      <p:pic>
        <p:nvPicPr>
          <p:cNvPr id="4" name="Picture 8" descr="Periodic Trends in Electronegativity | CK-12 Foundation">
            <a:extLst>
              <a:ext uri="{FF2B5EF4-FFF2-40B4-BE49-F238E27FC236}">
                <a16:creationId xmlns:a16="http://schemas.microsoft.com/office/drawing/2014/main" id="{93CA2A60-002A-5F59-B0CB-885171B94C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8763" y="1690688"/>
            <a:ext cx="7485942" cy="472550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6CB0B8B2-5487-B248-7812-C4E559EE4562}"/>
              </a:ext>
            </a:extLst>
          </p:cNvPr>
          <p:cNvSpPr txBox="1"/>
          <p:nvPr/>
        </p:nvSpPr>
        <p:spPr>
          <a:xfrm>
            <a:off x="6727118" y="5972729"/>
            <a:ext cx="5629275" cy="830997"/>
          </a:xfrm>
          <a:prstGeom prst="rect">
            <a:avLst/>
          </a:prstGeom>
          <a:noFill/>
        </p:spPr>
        <p:txBody>
          <a:bodyPr wrap="square" rtlCol="0">
            <a:spAutoFit/>
          </a:bodyPr>
          <a:lstStyle/>
          <a:p>
            <a:r>
              <a:rPr lang="en-US" sz="1600" i="1" dirty="0"/>
              <a:t>Note:  Pauling electronegativity values are good for measuring the relative electronegativities of elements.  They have no units – they’re just bare numbers</a:t>
            </a:r>
          </a:p>
        </p:txBody>
      </p:sp>
    </p:spTree>
    <p:extLst>
      <p:ext uri="{BB962C8B-B14F-4D97-AF65-F5344CB8AC3E}">
        <p14:creationId xmlns:p14="http://schemas.microsoft.com/office/powerpoint/2010/main" val="11768430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3CF2F-CF0C-FB87-4BF5-8EB1BED1C73B}"/>
              </a:ext>
            </a:extLst>
          </p:cNvPr>
          <p:cNvSpPr>
            <a:spLocks noGrp="1"/>
          </p:cNvSpPr>
          <p:nvPr>
            <p:ph type="title"/>
          </p:nvPr>
        </p:nvSpPr>
        <p:spPr>
          <a:xfrm>
            <a:off x="838200" y="393700"/>
            <a:ext cx="10515600" cy="1325563"/>
          </a:xfrm>
        </p:spPr>
        <p:txBody>
          <a:bodyPr/>
          <a:lstStyle/>
          <a:p>
            <a:r>
              <a:rPr lang="en-US" b="1" dirty="0"/>
              <a:t>Trend #3:  Ionization Energy  </a:t>
            </a:r>
          </a:p>
        </p:txBody>
      </p:sp>
      <p:sp>
        <p:nvSpPr>
          <p:cNvPr id="4" name="TextBox 3">
            <a:extLst>
              <a:ext uri="{FF2B5EF4-FFF2-40B4-BE49-F238E27FC236}">
                <a16:creationId xmlns:a16="http://schemas.microsoft.com/office/drawing/2014/main" id="{A49B3AA0-AB20-0E57-DC7E-881EE8B3BE50}"/>
              </a:ext>
            </a:extLst>
          </p:cNvPr>
          <p:cNvSpPr txBox="1"/>
          <p:nvPr/>
        </p:nvSpPr>
        <p:spPr>
          <a:xfrm>
            <a:off x="985838" y="1582340"/>
            <a:ext cx="10615612" cy="3693319"/>
          </a:xfrm>
          <a:prstGeom prst="rect">
            <a:avLst/>
          </a:prstGeom>
          <a:noFill/>
        </p:spPr>
        <p:txBody>
          <a:bodyPr wrap="square" rtlCol="0">
            <a:spAutoFit/>
          </a:bodyPr>
          <a:lstStyle/>
          <a:p>
            <a:r>
              <a:rPr lang="en-US" sz="2400" dirty="0"/>
              <a:t>Ionization energy is the amount of energy needed to pull an electron from an atom.</a:t>
            </a:r>
          </a:p>
          <a:p>
            <a:pPr marL="342900" indent="-342900">
              <a:buFont typeface="Arial" panose="020B0604020202020204" pitchFamily="34" charset="0"/>
              <a:buChar char="•"/>
            </a:pPr>
            <a:r>
              <a:rPr lang="en-US" sz="2400" dirty="0"/>
              <a:t>Because electronegativity is a measure of how much an atom wants to gain electrons and ionization energy is a measure of how much atoms don’t want to lose electrons, they have the same trends for the same reasons.</a:t>
            </a:r>
          </a:p>
          <a:p>
            <a:endParaRPr lang="en-US" sz="2400" dirty="0"/>
          </a:p>
          <a:p>
            <a:r>
              <a:rPr lang="en-US" sz="2400" dirty="0"/>
              <a:t>To recap:  </a:t>
            </a:r>
          </a:p>
          <a:p>
            <a:pPr marL="285750" indent="-285750">
              <a:buFont typeface="Arial" panose="020B0604020202020204" pitchFamily="34" charset="0"/>
              <a:buChar char="•"/>
            </a:pPr>
            <a:r>
              <a:rPr lang="en-US" sz="2400" dirty="0"/>
              <a:t>Ionization energy increases as we move across a period (the only way this differs from electronegativity is that the noble gases have very high ionization energies).</a:t>
            </a:r>
          </a:p>
          <a:p>
            <a:pPr marL="285750" indent="-285750">
              <a:buFont typeface="Arial" panose="020B0604020202020204" pitchFamily="34" charset="0"/>
              <a:buChar char="•"/>
            </a:pPr>
            <a:r>
              <a:rPr lang="en-US" sz="2400" dirty="0"/>
              <a:t>Ionization energy decreases moving down a group because of the shielding effect</a:t>
            </a:r>
          </a:p>
          <a:p>
            <a:endParaRPr lang="en-US" dirty="0"/>
          </a:p>
        </p:txBody>
      </p:sp>
    </p:spTree>
    <p:extLst>
      <p:ext uri="{BB962C8B-B14F-4D97-AF65-F5344CB8AC3E}">
        <p14:creationId xmlns:p14="http://schemas.microsoft.com/office/powerpoint/2010/main" val="11613906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B5D59-0FFA-151E-F823-8D8BCE0DCB5A}"/>
              </a:ext>
            </a:extLst>
          </p:cNvPr>
          <p:cNvSpPr>
            <a:spLocks noGrp="1"/>
          </p:cNvSpPr>
          <p:nvPr>
            <p:ph type="title"/>
          </p:nvPr>
        </p:nvSpPr>
        <p:spPr/>
        <p:txBody>
          <a:bodyPr/>
          <a:lstStyle/>
          <a:p>
            <a:r>
              <a:rPr lang="en-US" dirty="0"/>
              <a:t>A chart showing ionization energy around the periodic table.</a:t>
            </a:r>
          </a:p>
        </p:txBody>
      </p:sp>
      <p:pic>
        <p:nvPicPr>
          <p:cNvPr id="21506" name="Picture 2" descr="8.1.3: Ionization energy roughly increases towards the upper left of the  periodic table but is also influenced by orbital energy and pairing energy  effects - Chemistry LibreTexts">
            <a:extLst>
              <a:ext uri="{FF2B5EF4-FFF2-40B4-BE49-F238E27FC236}">
                <a16:creationId xmlns:a16="http://schemas.microsoft.com/office/drawing/2014/main" id="{F2B2F719-E8E0-BC56-3E60-64792CD7E0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43114" y="1690688"/>
            <a:ext cx="7758112" cy="45235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45725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C2288-0908-AD02-633C-D771031FDC2F}"/>
              </a:ext>
            </a:extLst>
          </p:cNvPr>
          <p:cNvSpPr>
            <a:spLocks noGrp="1"/>
          </p:cNvSpPr>
          <p:nvPr>
            <p:ph type="title"/>
          </p:nvPr>
        </p:nvSpPr>
        <p:spPr/>
        <p:txBody>
          <a:bodyPr>
            <a:normAutofit fontScale="90000"/>
          </a:bodyPr>
          <a:lstStyle/>
          <a:p>
            <a:r>
              <a:rPr lang="en-US" dirty="0"/>
              <a:t>One thing you don’t see with electronegativity:  Multiple ionization energies</a:t>
            </a:r>
          </a:p>
        </p:txBody>
      </p:sp>
      <p:sp>
        <p:nvSpPr>
          <p:cNvPr id="4" name="TextBox 3">
            <a:extLst>
              <a:ext uri="{FF2B5EF4-FFF2-40B4-BE49-F238E27FC236}">
                <a16:creationId xmlns:a16="http://schemas.microsoft.com/office/drawing/2014/main" id="{2E2DC434-A1A6-8F83-454F-C75BDC28F6EE}"/>
              </a:ext>
            </a:extLst>
          </p:cNvPr>
          <p:cNvSpPr txBox="1"/>
          <p:nvPr/>
        </p:nvSpPr>
        <p:spPr>
          <a:xfrm>
            <a:off x="1188244" y="1997839"/>
            <a:ext cx="9815512" cy="3785652"/>
          </a:xfrm>
          <a:prstGeom prst="rect">
            <a:avLst/>
          </a:prstGeom>
          <a:noFill/>
        </p:spPr>
        <p:txBody>
          <a:bodyPr wrap="square" rtlCol="0">
            <a:spAutoFit/>
          </a:bodyPr>
          <a:lstStyle/>
          <a:p>
            <a:r>
              <a:rPr lang="en-US" sz="2400" dirty="0"/>
              <a:t>Electronegativity is a measure of how much an atom gains an electron, while ionization energy is a measure of how much energy it takes to pull one off.</a:t>
            </a:r>
          </a:p>
          <a:p>
            <a:endParaRPr lang="en-US" sz="2400" dirty="0"/>
          </a:p>
          <a:p>
            <a:r>
              <a:rPr lang="en-US" sz="2400" dirty="0"/>
              <a:t>The big difference:  You can pull more than one electron from an atom.</a:t>
            </a:r>
          </a:p>
          <a:p>
            <a:endParaRPr lang="en-US" sz="2400" dirty="0"/>
          </a:p>
          <a:p>
            <a:r>
              <a:rPr lang="en-US" sz="2400" dirty="0"/>
              <a:t>As a result, atoms have multiple ionization energies.  </a:t>
            </a:r>
          </a:p>
          <a:p>
            <a:pPr marL="285750" indent="-285750">
              <a:buFont typeface="Arial" panose="020B0604020202020204" pitchFamily="34" charset="0"/>
              <a:buChar char="•"/>
            </a:pPr>
            <a:r>
              <a:rPr lang="en-US" sz="2400" dirty="0"/>
              <a:t>Each ionization energy is higher than the one before it because it takes more energy to pull off subsequent electrons.</a:t>
            </a:r>
          </a:p>
          <a:p>
            <a:pPr marL="285750" indent="-285750">
              <a:buFont typeface="Arial" panose="020B0604020202020204" pitchFamily="34" charset="0"/>
              <a:buChar char="•"/>
            </a:pPr>
            <a:r>
              <a:rPr lang="en-US" sz="2400" dirty="0"/>
              <a:t>Once an atom has a noble gas configuration, the ionization energy drastically increases because noble gas configurations are extremely stable.</a:t>
            </a:r>
          </a:p>
        </p:txBody>
      </p:sp>
    </p:spTree>
    <p:extLst>
      <p:ext uri="{BB962C8B-B14F-4D97-AF65-F5344CB8AC3E}">
        <p14:creationId xmlns:p14="http://schemas.microsoft.com/office/powerpoint/2010/main" val="17160870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6CBE6-98C4-528A-32D3-10F471AA986F}"/>
              </a:ext>
            </a:extLst>
          </p:cNvPr>
          <p:cNvSpPr>
            <a:spLocks noGrp="1"/>
          </p:cNvSpPr>
          <p:nvPr>
            <p:ph type="title"/>
          </p:nvPr>
        </p:nvSpPr>
        <p:spPr/>
        <p:txBody>
          <a:bodyPr/>
          <a:lstStyle/>
          <a:p>
            <a:r>
              <a:rPr lang="en-US" b="1" dirty="0"/>
              <a:t>How this looks in practice:</a:t>
            </a:r>
          </a:p>
        </p:txBody>
      </p:sp>
      <p:pic>
        <p:nvPicPr>
          <p:cNvPr id="22530" name="Picture 2" descr="What is the Sun made out of? | ScienceBlogs">
            <a:extLst>
              <a:ext uri="{FF2B5EF4-FFF2-40B4-BE49-F238E27FC236}">
                <a16:creationId xmlns:a16="http://schemas.microsoft.com/office/drawing/2014/main" id="{D8684E43-78F5-8123-1226-41CFC019FF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7150" y="1655762"/>
            <a:ext cx="9537700" cy="32893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254E25F-31B1-EA61-8DA8-D96E4021980D}"/>
              </a:ext>
            </a:extLst>
          </p:cNvPr>
          <p:cNvSpPr txBox="1"/>
          <p:nvPr/>
        </p:nvSpPr>
        <p:spPr>
          <a:xfrm>
            <a:off x="838200" y="5272087"/>
            <a:ext cx="10758487" cy="1015663"/>
          </a:xfrm>
          <a:prstGeom prst="rect">
            <a:avLst/>
          </a:prstGeom>
          <a:noFill/>
        </p:spPr>
        <p:txBody>
          <a:bodyPr wrap="square" rtlCol="0">
            <a:spAutoFit/>
          </a:bodyPr>
          <a:lstStyle/>
          <a:p>
            <a:r>
              <a:rPr lang="en-US" sz="2000" dirty="0"/>
              <a:t>Ionization energies in the white area denote electrons being lost up until the noble gas.  The orange section shows what happens when you pull electrons off from elements that already have a noble gas configuration.</a:t>
            </a:r>
          </a:p>
        </p:txBody>
      </p:sp>
    </p:spTree>
    <p:extLst>
      <p:ext uri="{BB962C8B-B14F-4D97-AF65-F5344CB8AC3E}">
        <p14:creationId xmlns:p14="http://schemas.microsoft.com/office/powerpoint/2010/main" val="2812384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83B15-DA78-0939-573B-31A62781D57C}"/>
              </a:ext>
            </a:extLst>
          </p:cNvPr>
          <p:cNvSpPr>
            <a:spLocks noGrp="1"/>
          </p:cNvSpPr>
          <p:nvPr>
            <p:ph type="title"/>
          </p:nvPr>
        </p:nvSpPr>
        <p:spPr/>
        <p:txBody>
          <a:bodyPr/>
          <a:lstStyle/>
          <a:p>
            <a:r>
              <a:rPr lang="en-US" b="1" dirty="0"/>
              <a:t>What all of this explains:</a:t>
            </a:r>
          </a:p>
        </p:txBody>
      </p:sp>
      <p:sp>
        <p:nvSpPr>
          <p:cNvPr id="3" name="Content Placeholder 2">
            <a:extLst>
              <a:ext uri="{FF2B5EF4-FFF2-40B4-BE49-F238E27FC236}">
                <a16:creationId xmlns:a16="http://schemas.microsoft.com/office/drawing/2014/main" id="{E1989FC6-44A2-35C0-2EC8-683BC7C41F8F}"/>
              </a:ext>
            </a:extLst>
          </p:cNvPr>
          <p:cNvSpPr>
            <a:spLocks noGrp="1"/>
          </p:cNvSpPr>
          <p:nvPr>
            <p:ph idx="1"/>
          </p:nvPr>
        </p:nvSpPr>
        <p:spPr>
          <a:xfrm>
            <a:off x="838200" y="1825625"/>
            <a:ext cx="10515600" cy="2303463"/>
          </a:xfrm>
        </p:spPr>
        <p:txBody>
          <a:bodyPr/>
          <a:lstStyle/>
          <a:p>
            <a:r>
              <a:rPr lang="en-US" dirty="0"/>
              <a:t>Atomic radius doesn’t really explain all that much.  It’s interesting, though, to figure out what what’s going on in an atom.</a:t>
            </a:r>
          </a:p>
          <a:p>
            <a:r>
              <a:rPr lang="en-US" dirty="0"/>
              <a:t>Electronegativity/ionization energy explains a lot of the reactivity of elements.  Namely, that elements closer to the noble gases tend to react violently to either gain or lose that additional electron.</a:t>
            </a:r>
          </a:p>
        </p:txBody>
      </p:sp>
      <p:pic>
        <p:nvPicPr>
          <p:cNvPr id="23554" name="Picture 2" descr="SCP-876 | Element-Switching Pills - SCP | Secure. Contain. Protect.">
            <a:extLst>
              <a:ext uri="{FF2B5EF4-FFF2-40B4-BE49-F238E27FC236}">
                <a16:creationId xmlns:a16="http://schemas.microsoft.com/office/drawing/2014/main" id="{22B2CAF6-F20C-3444-8036-FB30E1C6A8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4238" y="4129088"/>
            <a:ext cx="3051175" cy="230058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31E1A84-CE1D-0278-F0AC-3E2C42DDAC6B}"/>
              </a:ext>
            </a:extLst>
          </p:cNvPr>
          <p:cNvSpPr txBox="1"/>
          <p:nvPr/>
        </p:nvSpPr>
        <p:spPr>
          <a:xfrm>
            <a:off x="5476877" y="4679216"/>
            <a:ext cx="4381500" cy="1200329"/>
          </a:xfrm>
          <a:prstGeom prst="rect">
            <a:avLst/>
          </a:prstGeom>
          <a:noFill/>
        </p:spPr>
        <p:txBody>
          <a:bodyPr wrap="square" rtlCol="0">
            <a:spAutoFit/>
          </a:bodyPr>
          <a:lstStyle/>
          <a:p>
            <a:r>
              <a:rPr lang="en-US" sz="2400" i="1" dirty="0"/>
              <a:t>This violent reaction can sometimes be observed after the use of SCP-876</a:t>
            </a:r>
          </a:p>
        </p:txBody>
      </p:sp>
    </p:spTree>
    <p:extLst>
      <p:ext uri="{BB962C8B-B14F-4D97-AF65-F5344CB8AC3E}">
        <p14:creationId xmlns:p14="http://schemas.microsoft.com/office/powerpoint/2010/main" val="33331370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672A5-ABEF-4577-DDE6-BD3DE81BAF03}"/>
              </a:ext>
            </a:extLst>
          </p:cNvPr>
          <p:cNvSpPr>
            <a:spLocks noGrp="1"/>
          </p:cNvSpPr>
          <p:nvPr>
            <p:ph type="title"/>
          </p:nvPr>
        </p:nvSpPr>
        <p:spPr/>
        <p:txBody>
          <a:bodyPr/>
          <a:lstStyle/>
          <a:p>
            <a:r>
              <a:rPr lang="en-US" b="1" dirty="0"/>
              <a:t>#1:  Atomic radius</a:t>
            </a:r>
          </a:p>
        </p:txBody>
      </p:sp>
      <p:sp>
        <p:nvSpPr>
          <p:cNvPr id="3" name="Content Placeholder 2">
            <a:extLst>
              <a:ext uri="{FF2B5EF4-FFF2-40B4-BE49-F238E27FC236}">
                <a16:creationId xmlns:a16="http://schemas.microsoft.com/office/drawing/2014/main" id="{3FD4FEFB-F705-4104-22C2-2375D7103EB5}"/>
              </a:ext>
            </a:extLst>
          </p:cNvPr>
          <p:cNvSpPr>
            <a:spLocks noGrp="1"/>
          </p:cNvSpPr>
          <p:nvPr>
            <p:ph idx="1"/>
          </p:nvPr>
        </p:nvSpPr>
        <p:spPr>
          <a:xfrm>
            <a:off x="838200" y="1525588"/>
            <a:ext cx="10515600" cy="946150"/>
          </a:xfrm>
        </p:spPr>
        <p:txBody>
          <a:bodyPr/>
          <a:lstStyle/>
          <a:p>
            <a:pPr marL="0" indent="0">
              <a:buNone/>
            </a:pPr>
            <a:r>
              <a:rPr lang="en-US" dirty="0"/>
              <a:t>The atomic radius of an element increases as you move down a group and decreases as you move across a period.</a:t>
            </a:r>
          </a:p>
        </p:txBody>
      </p:sp>
      <p:pic>
        <p:nvPicPr>
          <p:cNvPr id="3074" name="Picture 2" descr="Periodic Trends - Chemistry LibreTexts">
            <a:extLst>
              <a:ext uri="{FF2B5EF4-FFF2-40B4-BE49-F238E27FC236}">
                <a16:creationId xmlns:a16="http://schemas.microsoft.com/office/drawing/2014/main" id="{0EE97E77-EB5F-7298-EC32-EE0D4800DC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7150" y="2544518"/>
            <a:ext cx="7332663" cy="3948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81379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ED05F-207B-01AE-3330-59C71F70ACD2}"/>
              </a:ext>
            </a:extLst>
          </p:cNvPr>
          <p:cNvSpPr>
            <a:spLocks noGrp="1"/>
          </p:cNvSpPr>
          <p:nvPr>
            <p:ph type="title"/>
          </p:nvPr>
        </p:nvSpPr>
        <p:spPr/>
        <p:txBody>
          <a:bodyPr/>
          <a:lstStyle/>
          <a:p>
            <a:r>
              <a:rPr lang="en-US" b="1" dirty="0"/>
              <a:t>Before we go too far with this, though, we need to define atomic radius:</a:t>
            </a:r>
          </a:p>
        </p:txBody>
      </p:sp>
      <p:sp>
        <p:nvSpPr>
          <p:cNvPr id="3" name="Content Placeholder 2">
            <a:extLst>
              <a:ext uri="{FF2B5EF4-FFF2-40B4-BE49-F238E27FC236}">
                <a16:creationId xmlns:a16="http://schemas.microsoft.com/office/drawing/2014/main" id="{E6DA90C4-09C4-2860-47E0-7A757DAB9460}"/>
              </a:ext>
            </a:extLst>
          </p:cNvPr>
          <p:cNvSpPr>
            <a:spLocks noGrp="1"/>
          </p:cNvSpPr>
          <p:nvPr>
            <p:ph idx="1"/>
          </p:nvPr>
        </p:nvSpPr>
        <p:spPr>
          <a:xfrm>
            <a:off x="838200" y="1825625"/>
            <a:ext cx="10515600" cy="2432050"/>
          </a:xfrm>
        </p:spPr>
        <p:txBody>
          <a:bodyPr/>
          <a:lstStyle/>
          <a:p>
            <a:pPr marL="0" indent="0">
              <a:buNone/>
            </a:pPr>
            <a:r>
              <a:rPr lang="en-US" dirty="0"/>
              <a:t>This is tougher than you might think.</a:t>
            </a:r>
          </a:p>
          <a:p>
            <a:r>
              <a:rPr lang="en-US" dirty="0"/>
              <a:t>To find the radius of a circle, you just measure the distance from the center of the circle to its outside.</a:t>
            </a:r>
          </a:p>
          <a:p>
            <a:pPr marL="0" indent="0">
              <a:buNone/>
            </a:pPr>
            <a:r>
              <a:rPr lang="en-US" dirty="0"/>
              <a:t>The problem with atoms:  There is no clear “outside” to which you can measure.</a:t>
            </a:r>
          </a:p>
        </p:txBody>
      </p:sp>
      <p:pic>
        <p:nvPicPr>
          <p:cNvPr id="4098" name="Picture 2" descr="Radius, diameter, &amp; circumference | Circles (article) | Khan Academy">
            <a:extLst>
              <a:ext uri="{FF2B5EF4-FFF2-40B4-BE49-F238E27FC236}">
                <a16:creationId xmlns:a16="http://schemas.microsoft.com/office/drawing/2014/main" id="{C6C9F8AE-E1CC-AE13-25E7-555280D834A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0150" y="3903662"/>
            <a:ext cx="2794000" cy="27940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Physics - Choose the Number of Atoms in Your Cloud">
            <a:extLst>
              <a:ext uri="{FF2B5EF4-FFF2-40B4-BE49-F238E27FC236}">
                <a16:creationId xmlns:a16="http://schemas.microsoft.com/office/drawing/2014/main" id="{BBF7EC05-73F0-1957-0264-B1D0A2AF9B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778846"/>
            <a:ext cx="3967162" cy="29727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30862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5EF2C-42F5-BB42-154B-D89FE64EB5EB}"/>
              </a:ext>
            </a:extLst>
          </p:cNvPr>
          <p:cNvSpPr>
            <a:spLocks noGrp="1"/>
          </p:cNvSpPr>
          <p:nvPr>
            <p:ph type="title"/>
          </p:nvPr>
        </p:nvSpPr>
        <p:spPr>
          <a:xfrm>
            <a:off x="717548" y="167333"/>
            <a:ext cx="10515600" cy="1325563"/>
          </a:xfrm>
        </p:spPr>
        <p:txBody>
          <a:bodyPr/>
          <a:lstStyle/>
          <a:p>
            <a:r>
              <a:rPr lang="en-US" b="1" dirty="0"/>
              <a:t>How we deal with this:  Find bond distances!</a:t>
            </a:r>
          </a:p>
        </p:txBody>
      </p:sp>
      <p:sp>
        <p:nvSpPr>
          <p:cNvPr id="3" name="Content Placeholder 2">
            <a:extLst>
              <a:ext uri="{FF2B5EF4-FFF2-40B4-BE49-F238E27FC236}">
                <a16:creationId xmlns:a16="http://schemas.microsoft.com/office/drawing/2014/main" id="{D97026F4-77C4-87B9-6899-6BE38183CBA6}"/>
              </a:ext>
            </a:extLst>
          </p:cNvPr>
          <p:cNvSpPr>
            <a:spLocks noGrp="1"/>
          </p:cNvSpPr>
          <p:nvPr>
            <p:ph idx="1"/>
          </p:nvPr>
        </p:nvSpPr>
        <p:spPr>
          <a:xfrm>
            <a:off x="1023938" y="1492896"/>
            <a:ext cx="10515600" cy="4351338"/>
          </a:xfrm>
        </p:spPr>
        <p:txBody>
          <a:bodyPr/>
          <a:lstStyle/>
          <a:p>
            <a:pPr marL="0" indent="0">
              <a:buNone/>
            </a:pPr>
            <a:r>
              <a:rPr lang="en-US" dirty="0"/>
              <a:t>We can’t find the radius of an atom directly because it doesn’t have a fixed outside.</a:t>
            </a:r>
          </a:p>
          <a:p>
            <a:pPr marL="0" indent="0">
              <a:buNone/>
            </a:pPr>
            <a:r>
              <a:rPr lang="en-US" dirty="0"/>
              <a:t>However, we </a:t>
            </a:r>
            <a:r>
              <a:rPr lang="en-US" i="1" dirty="0"/>
              <a:t>can</a:t>
            </a:r>
            <a:r>
              <a:rPr lang="en-US" dirty="0"/>
              <a:t> figure out what the bond distance between two atoms of an element is.</a:t>
            </a:r>
          </a:p>
          <a:p>
            <a:pPr marL="0" indent="0">
              <a:buNone/>
            </a:pPr>
            <a:r>
              <a:rPr lang="en-US" dirty="0"/>
              <a:t>If we assume that the </a:t>
            </a:r>
            <a:r>
              <a:rPr lang="en-US" dirty="0" err="1"/>
              <a:t>centerpoint</a:t>
            </a:r>
            <a:r>
              <a:rPr lang="en-US" dirty="0"/>
              <a:t> of this bond is where one atom ends and the other begins, we’ve got ourselves an atomic radius!</a:t>
            </a:r>
          </a:p>
        </p:txBody>
      </p:sp>
      <p:pic>
        <p:nvPicPr>
          <p:cNvPr id="5124" name="Picture 4" descr="Periodic Trends in Atomic Size | CK-12 Foundation">
            <a:extLst>
              <a:ext uri="{FF2B5EF4-FFF2-40B4-BE49-F238E27FC236}">
                <a16:creationId xmlns:a16="http://schemas.microsoft.com/office/drawing/2014/main" id="{EFFF8D7B-3E19-DC19-C672-5340B34A90A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3212" y="4462764"/>
            <a:ext cx="3470275" cy="203011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66069A6-D427-13AE-1B06-38B9D1B4EC9A}"/>
              </a:ext>
            </a:extLst>
          </p:cNvPr>
          <p:cNvSpPr txBox="1"/>
          <p:nvPr/>
        </p:nvSpPr>
        <p:spPr>
          <a:xfrm>
            <a:off x="5394324" y="5016154"/>
            <a:ext cx="5672138" cy="923330"/>
          </a:xfrm>
          <a:prstGeom prst="rect">
            <a:avLst/>
          </a:prstGeom>
          <a:noFill/>
        </p:spPr>
        <p:txBody>
          <a:bodyPr wrap="square" rtlCol="0">
            <a:spAutoFit/>
          </a:bodyPr>
          <a:lstStyle/>
          <a:p>
            <a:r>
              <a:rPr lang="en-US" i="1" dirty="0"/>
              <a:t>The atomic radius is defined as half the distance between the nuclei of two atoms of the same element which have bonded together.</a:t>
            </a:r>
          </a:p>
        </p:txBody>
      </p:sp>
    </p:spTree>
    <p:extLst>
      <p:ext uri="{BB962C8B-B14F-4D97-AF65-F5344CB8AC3E}">
        <p14:creationId xmlns:p14="http://schemas.microsoft.com/office/powerpoint/2010/main" val="16149411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565736-FA38-3093-B828-F29CF1BB0304}"/>
              </a:ext>
            </a:extLst>
          </p:cNvPr>
          <p:cNvSpPr>
            <a:spLocks noGrp="1"/>
          </p:cNvSpPr>
          <p:nvPr>
            <p:ph type="title"/>
          </p:nvPr>
        </p:nvSpPr>
        <p:spPr/>
        <p:txBody>
          <a:bodyPr/>
          <a:lstStyle/>
          <a:p>
            <a:r>
              <a:rPr lang="en-US" dirty="0"/>
              <a:t>So, what’s the periodic trend for atomic radius?</a:t>
            </a:r>
          </a:p>
        </p:txBody>
      </p:sp>
      <p:sp>
        <p:nvSpPr>
          <p:cNvPr id="4" name="TextBox 3">
            <a:extLst>
              <a:ext uri="{FF2B5EF4-FFF2-40B4-BE49-F238E27FC236}">
                <a16:creationId xmlns:a16="http://schemas.microsoft.com/office/drawing/2014/main" id="{36A0DADF-B3EE-03CC-6DD3-1895F3FAF87A}"/>
              </a:ext>
            </a:extLst>
          </p:cNvPr>
          <p:cNvSpPr txBox="1"/>
          <p:nvPr/>
        </p:nvSpPr>
        <p:spPr>
          <a:xfrm>
            <a:off x="1445419" y="1933576"/>
            <a:ext cx="9301162" cy="1384995"/>
          </a:xfrm>
          <a:prstGeom prst="rect">
            <a:avLst/>
          </a:prstGeom>
          <a:noFill/>
        </p:spPr>
        <p:txBody>
          <a:bodyPr wrap="square" rtlCol="0">
            <a:spAutoFit/>
          </a:bodyPr>
          <a:lstStyle/>
          <a:p>
            <a:pPr marL="457200" indent="-457200">
              <a:buFont typeface="Arial" panose="020B0604020202020204" pitchFamily="34" charset="0"/>
              <a:buChar char="•"/>
            </a:pPr>
            <a:r>
              <a:rPr lang="en-US" sz="2800" dirty="0"/>
              <a:t>Atomic radius increases as you move down a group</a:t>
            </a:r>
          </a:p>
          <a:p>
            <a:pPr marL="457200" indent="-457200">
              <a:buFont typeface="Arial" panose="020B0604020202020204" pitchFamily="34" charset="0"/>
              <a:buChar char="•"/>
            </a:pPr>
            <a:r>
              <a:rPr lang="en-US" sz="2800" dirty="0"/>
              <a:t>Atomic radius decreases as you move left to right across a period</a:t>
            </a:r>
          </a:p>
        </p:txBody>
      </p:sp>
      <p:pic>
        <p:nvPicPr>
          <p:cNvPr id="5" name="Picture 2" descr="Periodic Trends - Chemistry LibreTexts">
            <a:extLst>
              <a:ext uri="{FF2B5EF4-FFF2-40B4-BE49-F238E27FC236}">
                <a16:creationId xmlns:a16="http://schemas.microsoft.com/office/drawing/2014/main" id="{CD456A90-45A2-14C6-1AB3-A564BA7AB5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3918" y="3073156"/>
            <a:ext cx="7332663" cy="39483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8330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371415-E37E-E51A-A06E-973697C1BE28}"/>
              </a:ext>
            </a:extLst>
          </p:cNvPr>
          <p:cNvSpPr>
            <a:spLocks noGrp="1"/>
          </p:cNvSpPr>
          <p:nvPr>
            <p:ph type="title"/>
          </p:nvPr>
        </p:nvSpPr>
        <p:spPr/>
        <p:txBody>
          <a:bodyPr/>
          <a:lstStyle/>
          <a:p>
            <a:r>
              <a:rPr lang="en-US" b="1" dirty="0"/>
              <a:t>Why atomic radius increases as you move down a group</a:t>
            </a:r>
          </a:p>
        </p:txBody>
      </p:sp>
      <p:sp>
        <p:nvSpPr>
          <p:cNvPr id="3" name="Content Placeholder 2">
            <a:extLst>
              <a:ext uri="{FF2B5EF4-FFF2-40B4-BE49-F238E27FC236}">
                <a16:creationId xmlns:a16="http://schemas.microsoft.com/office/drawing/2014/main" id="{3F016A3E-E742-24AF-794F-6BAFFED6B932}"/>
              </a:ext>
            </a:extLst>
          </p:cNvPr>
          <p:cNvSpPr>
            <a:spLocks noGrp="1"/>
          </p:cNvSpPr>
          <p:nvPr>
            <p:ph idx="1"/>
          </p:nvPr>
        </p:nvSpPr>
        <p:spPr>
          <a:xfrm>
            <a:off x="838200" y="1825625"/>
            <a:ext cx="10515600" cy="1431925"/>
          </a:xfrm>
        </p:spPr>
        <p:txBody>
          <a:bodyPr>
            <a:normAutofit/>
          </a:bodyPr>
          <a:lstStyle/>
          <a:p>
            <a:r>
              <a:rPr lang="en-US" dirty="0"/>
              <a:t>As you move down a group, you’re adding energy levels to the atom.  Each energy level makes the atom a little bit bigger than the last, so the size trends upward.</a:t>
            </a:r>
          </a:p>
        </p:txBody>
      </p:sp>
      <p:pic>
        <p:nvPicPr>
          <p:cNvPr id="7170" name="Picture 2" descr="Why does atomic radius decrease as you go across a period? | Socratic">
            <a:extLst>
              <a:ext uri="{FF2B5EF4-FFF2-40B4-BE49-F238E27FC236}">
                <a16:creationId xmlns:a16="http://schemas.microsoft.com/office/drawing/2014/main" id="{6F1E67CB-97E8-D048-30CC-3CA0000F83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3141662"/>
            <a:ext cx="3851274" cy="3018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5055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AB1BC-258A-7125-C352-D54974DB00D2}"/>
              </a:ext>
            </a:extLst>
          </p:cNvPr>
          <p:cNvSpPr>
            <a:spLocks noGrp="1"/>
          </p:cNvSpPr>
          <p:nvPr>
            <p:ph type="title"/>
          </p:nvPr>
        </p:nvSpPr>
        <p:spPr/>
        <p:txBody>
          <a:bodyPr/>
          <a:lstStyle/>
          <a:p>
            <a:r>
              <a:rPr lang="en-US" b="1" dirty="0"/>
              <a:t>Why atomic radius decreases as you move across a period:</a:t>
            </a:r>
          </a:p>
        </p:txBody>
      </p:sp>
      <p:sp>
        <p:nvSpPr>
          <p:cNvPr id="3" name="Content Placeholder 2">
            <a:extLst>
              <a:ext uri="{FF2B5EF4-FFF2-40B4-BE49-F238E27FC236}">
                <a16:creationId xmlns:a16="http://schemas.microsoft.com/office/drawing/2014/main" id="{0D79E6F1-DB0E-D7E4-8006-3F029471533A}"/>
              </a:ext>
            </a:extLst>
          </p:cNvPr>
          <p:cNvSpPr>
            <a:spLocks noGrp="1"/>
          </p:cNvSpPr>
          <p:nvPr>
            <p:ph idx="1"/>
          </p:nvPr>
        </p:nvSpPr>
        <p:spPr>
          <a:xfrm>
            <a:off x="838200" y="2171699"/>
            <a:ext cx="10515600" cy="4005263"/>
          </a:xfrm>
        </p:spPr>
        <p:txBody>
          <a:bodyPr/>
          <a:lstStyle/>
          <a:p>
            <a:pPr marL="0" indent="0">
              <a:buNone/>
            </a:pPr>
            <a:r>
              <a:rPr lang="en-US" dirty="0"/>
              <a:t>This makes a little less sense, because moving across a period causes atoms to gain electrons.</a:t>
            </a:r>
          </a:p>
          <a:p>
            <a:pPr marL="0" indent="0">
              <a:buNone/>
            </a:pPr>
            <a:endParaRPr lang="en-US" dirty="0"/>
          </a:p>
          <a:p>
            <a:pPr marL="0" indent="0">
              <a:buNone/>
            </a:pPr>
            <a:r>
              <a:rPr lang="en-US" dirty="0"/>
              <a:t>Shouldn’t this mean that atoms will get bigger, not smaller?</a:t>
            </a:r>
          </a:p>
        </p:txBody>
      </p:sp>
      <p:pic>
        <p:nvPicPr>
          <p:cNvPr id="8194" name="Picture 2" descr="Best Premium Student confused with Atom Theory Illustration download in PNG  &amp; Vector format">
            <a:extLst>
              <a:ext uri="{FF2B5EF4-FFF2-40B4-BE49-F238E27FC236}">
                <a16:creationId xmlns:a16="http://schemas.microsoft.com/office/drawing/2014/main" id="{305E1B20-0BFC-085B-281A-84644B6CBC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0088" y="417433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52109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B6AD17-0735-6EC0-6CA1-09489D371E5F}"/>
              </a:ext>
            </a:extLst>
          </p:cNvPr>
          <p:cNvSpPr>
            <a:spLocks noGrp="1"/>
          </p:cNvSpPr>
          <p:nvPr>
            <p:ph type="title"/>
          </p:nvPr>
        </p:nvSpPr>
        <p:spPr/>
        <p:txBody>
          <a:bodyPr/>
          <a:lstStyle/>
          <a:p>
            <a:r>
              <a:rPr lang="en-US" dirty="0"/>
              <a:t>Why atoms get smaller across a period</a:t>
            </a:r>
          </a:p>
        </p:txBody>
      </p:sp>
      <p:sp>
        <p:nvSpPr>
          <p:cNvPr id="3" name="Content Placeholder 2">
            <a:extLst>
              <a:ext uri="{FF2B5EF4-FFF2-40B4-BE49-F238E27FC236}">
                <a16:creationId xmlns:a16="http://schemas.microsoft.com/office/drawing/2014/main" id="{D6039A1C-3BBC-1528-7547-25CD946ADC79}"/>
              </a:ext>
            </a:extLst>
          </p:cNvPr>
          <p:cNvSpPr>
            <a:spLocks noGrp="1"/>
          </p:cNvSpPr>
          <p:nvPr>
            <p:ph idx="1"/>
          </p:nvPr>
        </p:nvSpPr>
        <p:spPr/>
        <p:txBody>
          <a:bodyPr/>
          <a:lstStyle/>
          <a:p>
            <a:pPr marL="0" indent="0">
              <a:buNone/>
            </a:pPr>
            <a:r>
              <a:rPr lang="en-US" dirty="0"/>
              <a:t>Let’s consider lithium’s group on the periodic table:</a:t>
            </a:r>
          </a:p>
          <a:p>
            <a:r>
              <a:rPr lang="en-US" dirty="0"/>
              <a:t>Lithium has one valence electron</a:t>
            </a:r>
          </a:p>
          <a:p>
            <a:r>
              <a:rPr lang="en-US" dirty="0"/>
              <a:t>Beryllium has two valence electrons</a:t>
            </a:r>
          </a:p>
          <a:p>
            <a:r>
              <a:rPr lang="en-US" dirty="0"/>
              <a:t>Boron has three valence electrons</a:t>
            </a:r>
          </a:p>
          <a:p>
            <a:endParaRPr lang="en-US" dirty="0"/>
          </a:p>
          <a:p>
            <a:pPr marL="0" indent="0">
              <a:buNone/>
            </a:pPr>
            <a:r>
              <a:rPr lang="en-US" dirty="0"/>
              <a:t>…and so on.</a:t>
            </a:r>
          </a:p>
        </p:txBody>
      </p:sp>
      <p:pic>
        <p:nvPicPr>
          <p:cNvPr id="9218" name="Picture 2" descr="What is chemistry? | Live Science">
            <a:extLst>
              <a:ext uri="{FF2B5EF4-FFF2-40B4-BE49-F238E27FC236}">
                <a16:creationId xmlns:a16="http://schemas.microsoft.com/office/drawing/2014/main" id="{8BAFFF3D-8FEC-140C-F034-8CBD5FE487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58050" y="3939381"/>
            <a:ext cx="4300538" cy="22673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AB675A1-26DB-0800-2B2E-571B9E2CA70B}"/>
              </a:ext>
            </a:extLst>
          </p:cNvPr>
          <p:cNvSpPr txBox="1"/>
          <p:nvPr/>
        </p:nvSpPr>
        <p:spPr>
          <a:xfrm>
            <a:off x="4300537" y="4749866"/>
            <a:ext cx="2957513" cy="646331"/>
          </a:xfrm>
          <a:prstGeom prst="rect">
            <a:avLst/>
          </a:prstGeom>
          <a:noFill/>
        </p:spPr>
        <p:txBody>
          <a:bodyPr wrap="square" rtlCol="0">
            <a:spAutoFit/>
          </a:bodyPr>
          <a:lstStyle/>
          <a:p>
            <a:r>
              <a:rPr lang="en-US" i="1" dirty="0"/>
              <a:t>It seemed that this might be a good place to put a picture</a:t>
            </a:r>
          </a:p>
        </p:txBody>
      </p:sp>
    </p:spTree>
    <p:extLst>
      <p:ext uri="{BB962C8B-B14F-4D97-AF65-F5344CB8AC3E}">
        <p14:creationId xmlns:p14="http://schemas.microsoft.com/office/powerpoint/2010/main" val="4889739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2006</TotalTime>
  <Words>1404</Words>
  <Application>Microsoft Macintosh PowerPoint</Application>
  <PresentationFormat>Widescreen</PresentationFormat>
  <Paragraphs>101</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Calibri</vt:lpstr>
      <vt:lpstr>Calibri Light</vt:lpstr>
      <vt:lpstr>Office Theme</vt:lpstr>
      <vt:lpstr>Periodic Trends</vt:lpstr>
      <vt:lpstr>What are periodic trends?</vt:lpstr>
      <vt:lpstr>#1:  Atomic radius</vt:lpstr>
      <vt:lpstr>Before we go too far with this, though, we need to define atomic radius:</vt:lpstr>
      <vt:lpstr>How we deal with this:  Find bond distances!</vt:lpstr>
      <vt:lpstr>So, what’s the periodic trend for atomic radius?</vt:lpstr>
      <vt:lpstr>Why atomic radius increases as you move down a group</vt:lpstr>
      <vt:lpstr>Why atomic radius decreases as you move across a period:</vt:lpstr>
      <vt:lpstr>Why atoms get smaller across a period</vt:lpstr>
      <vt:lpstr>However…</vt:lpstr>
      <vt:lpstr>In other words, if the nucleus pulls harder and the electrons have the same energy as ever, the electrons will be pulled in more tightly.</vt:lpstr>
      <vt:lpstr>Trend #2:  Electronegativity</vt:lpstr>
      <vt:lpstr>Answer:  The Octet Rule</vt:lpstr>
      <vt:lpstr>Let’s see how this works: Fluorine</vt:lpstr>
      <vt:lpstr>In fact, fluorine really really wants to gain that one electron to be like neon</vt:lpstr>
      <vt:lpstr>Let’s look at another example:  Lithium</vt:lpstr>
      <vt:lpstr>Overall, we find for this reason that electronegativity increases as we move across a period</vt:lpstr>
      <vt:lpstr>But what happens to electronegativity as we move down a group?</vt:lpstr>
      <vt:lpstr>The more inner orbitals you have, the stronger the shielding effect</vt:lpstr>
      <vt:lpstr>And the stronger the shielding effect, the lower the electronegativity!</vt:lpstr>
      <vt:lpstr>Trend #3:  Ionization Energy  </vt:lpstr>
      <vt:lpstr>A chart showing ionization energy around the periodic table.</vt:lpstr>
      <vt:lpstr>One thing you don’t see with electronegativity:  Multiple ionization energies</vt:lpstr>
      <vt:lpstr>How this looks in practice:</vt:lpstr>
      <vt:lpstr>What all of this explains: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Periodic Trends</dc:title>
  <dc:creator>Ian Guch</dc:creator>
  <cp:lastModifiedBy>Ian Guch</cp:lastModifiedBy>
  <cp:revision>5</cp:revision>
  <dcterms:created xsi:type="dcterms:W3CDTF">2022-09-21T12:48:35Z</dcterms:created>
  <dcterms:modified xsi:type="dcterms:W3CDTF">2023-11-06T15:18:58Z</dcterms:modified>
</cp:coreProperties>
</file>